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9" r:id="rId3"/>
    <p:sldId id="258" r:id="rId4"/>
    <p:sldId id="278" r:id="rId5"/>
    <p:sldId id="279" r:id="rId6"/>
    <p:sldId id="276" r:id="rId7"/>
    <p:sldId id="256" r:id="rId8"/>
    <p:sldId id="260" r:id="rId9"/>
    <p:sldId id="273" r:id="rId10"/>
    <p:sldId id="263" r:id="rId11"/>
    <p:sldId id="261" r:id="rId12"/>
    <p:sldId id="262" r:id="rId13"/>
    <p:sldId id="264" r:id="rId14"/>
    <p:sldId id="275" r:id="rId15"/>
    <p:sldId id="265" r:id="rId16"/>
    <p:sldId id="266" r:id="rId17"/>
    <p:sldId id="270" r:id="rId18"/>
    <p:sldId id="267" r:id="rId19"/>
    <p:sldId id="274" r:id="rId20"/>
    <p:sldId id="280" r:id="rId21"/>
    <p:sldId id="277" r:id="rId22"/>
    <p:sldId id="259" r:id="rId23"/>
    <p:sldId id="271" r:id="rId24"/>
    <p:sldId id="27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0" autoAdjust="0"/>
    <p:restoredTop sz="94660"/>
  </p:normalViewPr>
  <p:slideViewPr>
    <p:cSldViewPr snapToGrid="0">
      <p:cViewPr varScale="1">
        <p:scale>
          <a:sx n="103" d="100"/>
          <a:sy n="103" d="100"/>
        </p:scale>
        <p:origin x="14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75BA31C-13C7-4C9F-8F54-7AB22E8C528C}" type="datetimeFigureOut">
              <a:rPr kumimoji="1" lang="ja-JP" altLang="en-US" smtClean="0"/>
              <a:t>2018/9/19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5BA31C-13C7-4C9F-8F54-7AB22E8C528C}" type="datetimeFigureOut">
              <a:rPr kumimoji="1" lang="ja-JP" altLang="en-US" smtClean="0"/>
              <a:t>2018/9/19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5BA31C-13C7-4C9F-8F54-7AB22E8C528C}" type="datetimeFigureOut">
              <a:rPr kumimoji="1" lang="ja-JP" altLang="en-US" smtClean="0"/>
              <a:t>2018/9/19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5BA31C-13C7-4C9F-8F54-7AB22E8C528C}" type="datetimeFigureOut">
              <a:rPr kumimoji="1" lang="ja-JP" altLang="en-US" smtClean="0"/>
              <a:t>2018/9/19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75BA31C-13C7-4C9F-8F54-7AB22E8C528C}" type="datetimeFigureOut">
              <a:rPr kumimoji="1" lang="ja-JP" altLang="en-US" smtClean="0"/>
              <a:t>2018/9/19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5BA31C-13C7-4C9F-8F54-7AB22E8C528C}" type="datetimeFigureOut">
              <a:rPr kumimoji="1" lang="ja-JP" altLang="en-US" smtClean="0"/>
              <a:t>2018/9/19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75BA31C-13C7-4C9F-8F54-7AB22E8C528C}" type="datetimeFigureOut">
              <a:rPr kumimoji="1" lang="ja-JP" altLang="en-US" smtClean="0"/>
              <a:t>2018/9/19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75BA31C-13C7-4C9F-8F54-7AB22E8C528C}" type="datetimeFigureOut">
              <a:rPr kumimoji="1" lang="ja-JP" altLang="en-US" smtClean="0"/>
              <a:t>2018/9/19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BA31C-13C7-4C9F-8F54-7AB22E8C528C}" type="datetimeFigureOut">
              <a:rPr kumimoji="1" lang="ja-JP" altLang="en-US" smtClean="0"/>
              <a:t>2018/9/19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5BA31C-13C7-4C9F-8F54-7AB22E8C528C}" type="datetimeFigureOut">
              <a:rPr kumimoji="1" lang="ja-JP" altLang="en-US" smtClean="0"/>
              <a:t>2018/9/19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5BA31C-13C7-4C9F-8F54-7AB22E8C528C}" type="datetimeFigureOut">
              <a:rPr kumimoji="1" lang="ja-JP" altLang="en-US" smtClean="0"/>
              <a:t>2018/9/19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2018/9/19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 Id="rId3"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osai.go.jp/study/inspect/faq.html#q05" TargetMode="External"/><Relationship Id="rId4" Type="http://schemas.openxmlformats.org/officeDocument/2006/relationships/hyperlink" Target="http://www.j-shis.bosai.go.jp/agreement" TargetMode="External"/><Relationship Id="rId1" Type="http://schemas.openxmlformats.org/officeDocument/2006/relationships/slideLayout" Target="../slideLayouts/slideLayout2.xml"/><Relationship Id="rId2" Type="http://schemas.openxmlformats.org/officeDocument/2006/relationships/hyperlink" Target="https://www.jma.go.jp/jma/kishou/info/coment.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ric.or.jp/db/world/america/america_c1a.html#10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FA26A7F-F475-49EA-8966-5557F175737E}"/>
              </a:ext>
            </a:extLst>
          </p:cNvPr>
          <p:cNvSpPr>
            <a:spLocks noGrp="1"/>
          </p:cNvSpPr>
          <p:nvPr>
            <p:ph type="title"/>
          </p:nvPr>
        </p:nvSpPr>
        <p:spPr/>
        <p:txBody>
          <a:bodyPr/>
          <a:lstStyle/>
          <a:p>
            <a:r>
              <a:rPr lang="en-US" altLang="ja-JP" dirty="0"/>
              <a:t>Recent Earthquake Teachable Moments </a:t>
            </a:r>
            <a:r>
              <a:rPr kumimoji="1" lang="ja-JP" altLang="en-US" dirty="0"/>
              <a:t>日本版試作</a:t>
            </a:r>
          </a:p>
        </p:txBody>
      </p:sp>
      <p:sp>
        <p:nvSpPr>
          <p:cNvPr id="3" name="コンテンツ プレースホルダー 2">
            <a:extLst>
              <a:ext uri="{FF2B5EF4-FFF2-40B4-BE49-F238E27FC236}">
                <a16:creationId xmlns="" xmlns:a16="http://schemas.microsoft.com/office/drawing/2014/main" id="{86C317D4-37BC-4C21-B6F1-67AD1EBD2848}"/>
              </a:ext>
            </a:extLst>
          </p:cNvPr>
          <p:cNvSpPr>
            <a:spLocks noGrp="1"/>
          </p:cNvSpPr>
          <p:nvPr>
            <p:ph idx="1"/>
          </p:nvPr>
        </p:nvSpPr>
        <p:spPr/>
        <p:txBody>
          <a:bodyPr>
            <a:noAutofit/>
          </a:bodyPr>
          <a:lstStyle/>
          <a:p>
            <a:pPr marL="0" indent="0">
              <a:buNone/>
            </a:pPr>
            <a:r>
              <a:rPr kumimoji="1" lang="ja-JP" altLang="en-US" sz="2000" dirty="0"/>
              <a:t>本家</a:t>
            </a:r>
            <a:r>
              <a:rPr lang="en-US" altLang="ja-JP" sz="2000" dirty="0"/>
              <a:t>IRIS Recent Earthquake Teachable Moments</a:t>
            </a:r>
            <a:r>
              <a:rPr kumimoji="1" lang="ja-JP" altLang="en-US" sz="2000" dirty="0"/>
              <a:t>の方針（下記）の大筋を踏襲。</a:t>
            </a:r>
            <a:endParaRPr lang="en-US" altLang="ja-JP" sz="2000" dirty="0"/>
          </a:p>
          <a:p>
            <a:pPr marL="0" indent="0">
              <a:buNone/>
            </a:pPr>
            <a:r>
              <a:rPr lang="en-US" altLang="ja-JP" sz="2000" dirty="0"/>
              <a:t>https://www.iris.edu/hq/what_are_teachable_moments</a:t>
            </a:r>
            <a:r>
              <a:rPr lang="ja-JP" altLang="en-US" sz="2000" dirty="0"/>
              <a:t>より</a:t>
            </a:r>
            <a:endParaRPr lang="en-US" altLang="ja-JP" sz="2000" dirty="0"/>
          </a:p>
          <a:p>
            <a:pPr marL="0" indent="0">
              <a:buNone/>
            </a:pPr>
            <a:r>
              <a:rPr lang="en-US" altLang="ja-JP" sz="2000" dirty="0"/>
              <a:t>Each IRIS Teachable Moment:</a:t>
            </a:r>
            <a:endParaRPr kumimoji="1" lang="en-US" altLang="ja-JP" sz="2000" dirty="0"/>
          </a:p>
          <a:p>
            <a:r>
              <a:rPr lang="en-US" altLang="ja-JP" sz="2000" dirty="0"/>
              <a:t>Contains interpreted USGS regional tectonic maps and summaries, computer animations, seismograms, AP photos, and other event-specific information</a:t>
            </a:r>
          </a:p>
          <a:p>
            <a:r>
              <a:rPr lang="en-US" altLang="ja-JP" sz="2000" dirty="0"/>
              <a:t>Generated within hours of the event!</a:t>
            </a:r>
          </a:p>
          <a:p>
            <a:r>
              <a:rPr lang="en-US" altLang="ja-JP" sz="2000" dirty="0"/>
              <a:t>Prepared by seismologists and educators!</a:t>
            </a:r>
          </a:p>
          <a:p>
            <a:r>
              <a:rPr lang="en-US" altLang="ja-JP" sz="2000" dirty="0"/>
              <a:t>A classroom-ready product that can be customized!</a:t>
            </a:r>
          </a:p>
          <a:p>
            <a:r>
              <a:rPr lang="en-US" altLang="ja-JP" sz="2000" dirty="0"/>
              <a:t>Is pushed to you through notifications when new products are ready!</a:t>
            </a:r>
          </a:p>
        </p:txBody>
      </p:sp>
      <p:sp>
        <p:nvSpPr>
          <p:cNvPr id="4" name="正方形/長方形 3">
            <a:extLst>
              <a:ext uri="{FF2B5EF4-FFF2-40B4-BE49-F238E27FC236}">
                <a16:creationId xmlns="" xmlns:a16="http://schemas.microsoft.com/office/drawing/2014/main" id="{37358A27-E5F0-44DA-ACBD-7B3FB13B6321}"/>
              </a:ext>
            </a:extLst>
          </p:cNvPr>
          <p:cNvSpPr/>
          <p:nvPr/>
        </p:nvSpPr>
        <p:spPr>
          <a:xfrm>
            <a:off x="628650" y="112992"/>
            <a:ext cx="877163" cy="369332"/>
          </a:xfrm>
          <a:prstGeom prst="rect">
            <a:avLst/>
          </a:prstGeom>
        </p:spPr>
        <p:txBody>
          <a:bodyPr wrap="none">
            <a:spAutoFit/>
          </a:bodyPr>
          <a:lstStyle/>
          <a:p>
            <a:r>
              <a:rPr lang="ja-JP" altLang="en-US" dirty="0"/>
              <a:t>非表示</a:t>
            </a:r>
          </a:p>
        </p:txBody>
      </p:sp>
    </p:spTree>
    <p:extLst>
      <p:ext uri="{BB962C8B-B14F-4D97-AF65-F5344CB8AC3E}">
        <p14:creationId xmlns:p14="http://schemas.microsoft.com/office/powerpoint/2010/main" val="1945181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4751A0D-A5A9-4B22-8B04-CC1ECBFBF903}"/>
              </a:ext>
            </a:extLst>
          </p:cNvPr>
          <p:cNvSpPr>
            <a:spLocks noGrp="1"/>
          </p:cNvSpPr>
          <p:nvPr>
            <p:ph type="title"/>
          </p:nvPr>
        </p:nvSpPr>
        <p:spPr>
          <a:xfrm>
            <a:off x="628650" y="365126"/>
            <a:ext cx="7886700" cy="700349"/>
          </a:xfrm>
        </p:spPr>
        <p:txBody>
          <a:bodyPr>
            <a:normAutofit/>
          </a:bodyPr>
          <a:lstStyle/>
          <a:p>
            <a:r>
              <a:rPr kumimoji="1" lang="ja-JP" altLang="en-US" sz="3200" dirty="0" smtClean="0"/>
              <a:t>背景：過去</a:t>
            </a:r>
            <a:r>
              <a:rPr kumimoji="1" lang="ja-JP" altLang="en-US" sz="3200" dirty="0"/>
              <a:t>の地震活動</a:t>
            </a:r>
          </a:p>
        </p:txBody>
      </p:sp>
      <p:pic>
        <p:nvPicPr>
          <p:cNvPr id="3" name="図 2">
            <a:extLst>
              <a:ext uri="{FF2B5EF4-FFF2-40B4-BE49-F238E27FC236}">
                <a16:creationId xmlns="" xmlns:a16="http://schemas.microsoft.com/office/drawing/2014/main" id="{D093956B-1938-40BD-83CD-A2FC094E0091}"/>
              </a:ext>
            </a:extLst>
          </p:cNvPr>
          <p:cNvPicPr>
            <a:picLocks noChangeAspect="1"/>
          </p:cNvPicPr>
          <p:nvPr/>
        </p:nvPicPr>
        <p:blipFill>
          <a:blip r:embed="rId2"/>
          <a:stretch>
            <a:fillRect/>
          </a:stretch>
        </p:blipFill>
        <p:spPr>
          <a:xfrm>
            <a:off x="94849" y="1275440"/>
            <a:ext cx="4824601" cy="5217434"/>
          </a:xfrm>
          <a:prstGeom prst="rect">
            <a:avLst/>
          </a:prstGeom>
        </p:spPr>
      </p:pic>
      <p:pic>
        <p:nvPicPr>
          <p:cNvPr id="5" name="図 4">
            <a:extLst>
              <a:ext uri="{FF2B5EF4-FFF2-40B4-BE49-F238E27FC236}">
                <a16:creationId xmlns="" xmlns:a16="http://schemas.microsoft.com/office/drawing/2014/main" id="{BE8E97A7-71CB-45B3-BD66-581A86C37C45}"/>
              </a:ext>
            </a:extLst>
          </p:cNvPr>
          <p:cNvPicPr>
            <a:picLocks noChangeAspect="1"/>
          </p:cNvPicPr>
          <p:nvPr/>
        </p:nvPicPr>
        <p:blipFill>
          <a:blip r:embed="rId3"/>
          <a:stretch>
            <a:fillRect/>
          </a:stretch>
        </p:blipFill>
        <p:spPr>
          <a:xfrm>
            <a:off x="4722828" y="1275440"/>
            <a:ext cx="4257000" cy="5249600"/>
          </a:xfrm>
          <a:prstGeom prst="rect">
            <a:avLst/>
          </a:prstGeom>
        </p:spPr>
      </p:pic>
      <p:sp>
        <p:nvSpPr>
          <p:cNvPr id="4" name="矢印: 右 3">
            <a:extLst>
              <a:ext uri="{FF2B5EF4-FFF2-40B4-BE49-F238E27FC236}">
                <a16:creationId xmlns="" xmlns:a16="http://schemas.microsoft.com/office/drawing/2014/main" id="{6114EEB4-3B49-4EB7-AA23-42554580D247}"/>
              </a:ext>
            </a:extLst>
          </p:cNvPr>
          <p:cNvSpPr/>
          <p:nvPr/>
        </p:nvSpPr>
        <p:spPr>
          <a:xfrm rot="19482505">
            <a:off x="4600736" y="5754819"/>
            <a:ext cx="1121134" cy="456104"/>
          </a:xfrm>
          <a:prstGeom prst="rightArrow">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 xmlns:a16="http://schemas.microsoft.com/office/drawing/2014/main" id="{CD2AF8F2-C1B2-4A0C-9C78-9820DF7E9F7C}"/>
              </a:ext>
            </a:extLst>
          </p:cNvPr>
          <p:cNvSpPr txBox="1"/>
          <p:nvPr/>
        </p:nvSpPr>
        <p:spPr>
          <a:xfrm>
            <a:off x="2584174" y="6480698"/>
            <a:ext cx="4801314" cy="369332"/>
          </a:xfrm>
          <a:prstGeom prst="rect">
            <a:avLst/>
          </a:prstGeom>
          <a:noFill/>
        </p:spPr>
        <p:txBody>
          <a:bodyPr wrap="none" rtlCol="0">
            <a:spAutoFit/>
          </a:bodyPr>
          <a:lstStyle/>
          <a:p>
            <a:r>
              <a:rPr kumimoji="1" lang="ja-JP" altLang="en-US" dirty="0">
                <a:solidFill>
                  <a:srgbClr val="C00000"/>
                </a:solidFill>
              </a:rPr>
              <a:t>沈み込んでいる太平洋プレートに沿った地震</a:t>
            </a:r>
          </a:p>
        </p:txBody>
      </p:sp>
      <p:sp>
        <p:nvSpPr>
          <p:cNvPr id="7" name="テキスト ボックス 6">
            <a:extLst>
              <a:ext uri="{FF2B5EF4-FFF2-40B4-BE49-F238E27FC236}">
                <a16:creationId xmlns="" xmlns:a16="http://schemas.microsoft.com/office/drawing/2014/main" id="{8BD68E16-6D0A-4070-A3F0-9EF1BFFFF9A3}"/>
              </a:ext>
            </a:extLst>
          </p:cNvPr>
          <p:cNvSpPr txBox="1"/>
          <p:nvPr/>
        </p:nvSpPr>
        <p:spPr>
          <a:xfrm>
            <a:off x="5174958" y="365125"/>
            <a:ext cx="3766291" cy="923330"/>
          </a:xfrm>
          <a:prstGeom prst="rect">
            <a:avLst/>
          </a:prstGeom>
          <a:noFill/>
        </p:spPr>
        <p:txBody>
          <a:bodyPr wrap="square" rtlCol="0">
            <a:spAutoFit/>
          </a:bodyPr>
          <a:lstStyle/>
          <a:p>
            <a:r>
              <a:rPr kumimoji="1" lang="ja-JP" altLang="en-US" dirty="0"/>
              <a:t>「平成</a:t>
            </a:r>
            <a:r>
              <a:rPr kumimoji="1" lang="en-US" altLang="ja-JP" dirty="0"/>
              <a:t>30</a:t>
            </a:r>
            <a:r>
              <a:rPr kumimoji="1" lang="ja-JP" altLang="en-US" dirty="0"/>
              <a:t>年</a:t>
            </a:r>
            <a:r>
              <a:rPr kumimoji="1" lang="en-US" altLang="ja-JP" dirty="0"/>
              <a:t>9</a:t>
            </a:r>
            <a:r>
              <a:rPr kumimoji="1" lang="ja-JP" altLang="en-US" dirty="0"/>
              <a:t>月</a:t>
            </a:r>
            <a:r>
              <a:rPr kumimoji="1" lang="en-US" altLang="ja-JP" dirty="0"/>
              <a:t>6</a:t>
            </a:r>
            <a:r>
              <a:rPr kumimoji="1" lang="ja-JP" altLang="en-US" dirty="0"/>
              <a:t>日</a:t>
            </a:r>
            <a:r>
              <a:rPr kumimoji="1" lang="en-US" altLang="ja-JP" dirty="0"/>
              <a:t>03</a:t>
            </a:r>
            <a:r>
              <a:rPr kumimoji="1" lang="ja-JP" altLang="en-US" dirty="0"/>
              <a:t>時</a:t>
            </a:r>
            <a:r>
              <a:rPr kumimoji="1" lang="en-US" altLang="ja-JP" dirty="0"/>
              <a:t>08</a:t>
            </a:r>
            <a:r>
              <a:rPr kumimoji="1" lang="ja-JP" altLang="en-US" dirty="0"/>
              <a:t>分頃の胆振地方中東部の地震について（第</a:t>
            </a:r>
            <a:r>
              <a:rPr kumimoji="1" lang="en-US" altLang="ja-JP" dirty="0"/>
              <a:t>1</a:t>
            </a:r>
            <a:r>
              <a:rPr kumimoji="1" lang="ja-JP" altLang="en-US" dirty="0"/>
              <a:t>報）」（気象庁</a:t>
            </a:r>
            <a:r>
              <a:rPr kumimoji="1" lang="en-US" altLang="ja-JP" dirty="0"/>
              <a:t>, 2018</a:t>
            </a:r>
            <a:r>
              <a:rPr kumimoji="1" lang="ja-JP" altLang="en-US" dirty="0"/>
              <a:t>）に加筆</a:t>
            </a:r>
          </a:p>
        </p:txBody>
      </p:sp>
    </p:spTree>
    <p:extLst>
      <p:ext uri="{BB962C8B-B14F-4D97-AF65-F5344CB8AC3E}">
        <p14:creationId xmlns:p14="http://schemas.microsoft.com/office/powerpoint/2010/main" val="385157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地図, テキスト が含まれている画像&#10;&#10;非常に高い精度で生成された説明">
            <a:extLst>
              <a:ext uri="{FF2B5EF4-FFF2-40B4-BE49-F238E27FC236}">
                <a16:creationId xmlns="" xmlns:a16="http://schemas.microsoft.com/office/drawing/2014/main" id="{645A87EE-4A4B-460F-ADDC-9B3A000C8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4598"/>
            <a:ext cx="9144000" cy="5892127"/>
          </a:xfrm>
          <a:prstGeom prst="rect">
            <a:avLst/>
          </a:prstGeom>
        </p:spPr>
      </p:pic>
      <p:sp>
        <p:nvSpPr>
          <p:cNvPr id="2" name="タイトル 1">
            <a:extLst>
              <a:ext uri="{FF2B5EF4-FFF2-40B4-BE49-F238E27FC236}">
                <a16:creationId xmlns="" xmlns:a16="http://schemas.microsoft.com/office/drawing/2014/main" id="{511F6D51-D86E-45FE-AC95-B960BC44D96F}"/>
              </a:ext>
            </a:extLst>
          </p:cNvPr>
          <p:cNvSpPr>
            <a:spLocks noGrp="1"/>
          </p:cNvSpPr>
          <p:nvPr>
            <p:ph type="title"/>
          </p:nvPr>
        </p:nvSpPr>
        <p:spPr>
          <a:xfrm>
            <a:off x="628650" y="201817"/>
            <a:ext cx="7886700" cy="662781"/>
          </a:xfrm>
        </p:spPr>
        <p:txBody>
          <a:bodyPr>
            <a:noAutofit/>
          </a:bodyPr>
          <a:lstStyle/>
          <a:p>
            <a:r>
              <a:rPr kumimoji="1" lang="ja-JP" altLang="en-US" sz="3200" dirty="0"/>
              <a:t>日本周辺のプレートと地震の関係</a:t>
            </a:r>
          </a:p>
        </p:txBody>
      </p:sp>
      <p:sp>
        <p:nvSpPr>
          <p:cNvPr id="12" name="コンテンツ プレースホルダー 11">
            <a:extLst>
              <a:ext uri="{FF2B5EF4-FFF2-40B4-BE49-F238E27FC236}">
                <a16:creationId xmlns="" xmlns:a16="http://schemas.microsoft.com/office/drawing/2014/main" id="{47E35C91-1A9F-4E68-857A-45C8BD96229B}"/>
              </a:ext>
            </a:extLst>
          </p:cNvPr>
          <p:cNvSpPr>
            <a:spLocks noGrp="1"/>
          </p:cNvSpPr>
          <p:nvPr>
            <p:ph idx="1"/>
          </p:nvPr>
        </p:nvSpPr>
        <p:spPr>
          <a:xfrm>
            <a:off x="87961" y="3912599"/>
            <a:ext cx="3776373" cy="2844126"/>
          </a:xfrm>
        </p:spPr>
        <p:txBody>
          <a:bodyPr>
            <a:normAutofit/>
          </a:bodyPr>
          <a:lstStyle/>
          <a:p>
            <a:pPr>
              <a:lnSpc>
                <a:spcPct val="150000"/>
              </a:lnSpc>
            </a:pPr>
            <a:r>
              <a:rPr kumimoji="1" lang="ja-JP" altLang="en-US" sz="2000" dirty="0"/>
              <a:t>今回の地震は陸の地殻内</a:t>
            </a:r>
            <a:endParaRPr kumimoji="1" lang="en-US" altLang="ja-JP" sz="2000" dirty="0"/>
          </a:p>
          <a:p>
            <a:pPr>
              <a:lnSpc>
                <a:spcPct val="150000"/>
              </a:lnSpc>
            </a:pPr>
            <a:r>
              <a:rPr kumimoji="1" lang="ja-JP" altLang="en-US" sz="2000" dirty="0"/>
              <a:t>陸の地殻内で発生した地震としては深い（この模式図のイメージより深い）</a:t>
            </a:r>
            <a:endParaRPr kumimoji="1" lang="en-US" altLang="ja-JP" sz="2000" dirty="0"/>
          </a:p>
        </p:txBody>
      </p:sp>
      <p:sp>
        <p:nvSpPr>
          <p:cNvPr id="9" name="楕円 8">
            <a:extLst>
              <a:ext uri="{FF2B5EF4-FFF2-40B4-BE49-F238E27FC236}">
                <a16:creationId xmlns="" xmlns:a16="http://schemas.microsoft.com/office/drawing/2014/main" id="{D54230E6-3F4F-4A1F-9BCD-5AF84A7B6488}"/>
              </a:ext>
            </a:extLst>
          </p:cNvPr>
          <p:cNvSpPr/>
          <p:nvPr/>
        </p:nvSpPr>
        <p:spPr>
          <a:xfrm>
            <a:off x="3721211" y="1735952"/>
            <a:ext cx="1396093" cy="13052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 xmlns:a16="http://schemas.microsoft.com/office/drawing/2014/main" id="{3217C7A1-26CE-47C0-AD31-B0644D58CDD8}"/>
              </a:ext>
            </a:extLst>
          </p:cNvPr>
          <p:cNvCxnSpPr>
            <a:cxnSpLocks/>
          </p:cNvCxnSpPr>
          <p:nvPr/>
        </p:nvCxnSpPr>
        <p:spPr>
          <a:xfrm flipH="1">
            <a:off x="2059389" y="3228230"/>
            <a:ext cx="1470990" cy="58839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58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6D84E4D-0C9E-4209-A816-F70D21F6EDA6}"/>
              </a:ext>
            </a:extLst>
          </p:cNvPr>
          <p:cNvSpPr>
            <a:spLocks noGrp="1"/>
          </p:cNvSpPr>
          <p:nvPr>
            <p:ph type="title"/>
          </p:nvPr>
        </p:nvSpPr>
        <p:spPr>
          <a:xfrm>
            <a:off x="604931" y="51538"/>
            <a:ext cx="7886700" cy="538348"/>
          </a:xfrm>
        </p:spPr>
        <p:txBody>
          <a:bodyPr>
            <a:noAutofit/>
          </a:bodyPr>
          <a:lstStyle/>
          <a:p>
            <a:r>
              <a:rPr kumimoji="1" lang="ja-JP" altLang="en-US" sz="3200" dirty="0"/>
              <a:t>過去の被害地震</a:t>
            </a:r>
          </a:p>
        </p:txBody>
      </p:sp>
      <p:grpSp>
        <p:nvGrpSpPr>
          <p:cNvPr id="5" name="グループ化 4">
            <a:extLst>
              <a:ext uri="{FF2B5EF4-FFF2-40B4-BE49-F238E27FC236}">
                <a16:creationId xmlns="" xmlns:a16="http://schemas.microsoft.com/office/drawing/2014/main" id="{4AD7ED7E-B9C7-4E89-B94E-396E68F2C3AC}"/>
              </a:ext>
            </a:extLst>
          </p:cNvPr>
          <p:cNvGrpSpPr/>
          <p:nvPr/>
        </p:nvGrpSpPr>
        <p:grpSpPr>
          <a:xfrm>
            <a:off x="1438750" y="980688"/>
            <a:ext cx="7570784" cy="5289752"/>
            <a:chOff x="4007457" y="1632493"/>
            <a:chExt cx="5112690" cy="3572267"/>
          </a:xfrm>
        </p:grpSpPr>
        <p:pic>
          <p:nvPicPr>
            <p:cNvPr id="8" name="図 7" descr="テキスト, 地図 が含まれている画像&#10;&#10;非常に高い精度で生成された説明">
              <a:extLst>
                <a:ext uri="{FF2B5EF4-FFF2-40B4-BE49-F238E27FC236}">
                  <a16:creationId xmlns="" xmlns:a16="http://schemas.microsoft.com/office/drawing/2014/main" id="{CFB1AFE4-C27B-4926-82B1-CED16B60A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457" y="1632493"/>
              <a:ext cx="5112690" cy="3572267"/>
            </a:xfrm>
            <a:prstGeom prst="rect">
              <a:avLst/>
            </a:prstGeom>
          </p:spPr>
        </p:pic>
        <p:grpSp>
          <p:nvGrpSpPr>
            <p:cNvPr id="14" name="グループ化 13">
              <a:extLst>
                <a:ext uri="{FF2B5EF4-FFF2-40B4-BE49-F238E27FC236}">
                  <a16:creationId xmlns="" xmlns:a16="http://schemas.microsoft.com/office/drawing/2014/main" id="{D7073445-3200-4FF3-863F-5B4E2ACE9703}"/>
                </a:ext>
              </a:extLst>
            </p:cNvPr>
            <p:cNvGrpSpPr/>
            <p:nvPr/>
          </p:nvGrpSpPr>
          <p:grpSpPr>
            <a:xfrm>
              <a:off x="4699430" y="3299912"/>
              <a:ext cx="248195" cy="248195"/>
              <a:chOff x="-755166" y="2560319"/>
              <a:chExt cx="310101" cy="310101"/>
            </a:xfrm>
          </p:grpSpPr>
          <p:cxnSp>
            <p:nvCxnSpPr>
              <p:cNvPr id="11" name="直線コネクタ 10">
                <a:extLst>
                  <a:ext uri="{FF2B5EF4-FFF2-40B4-BE49-F238E27FC236}">
                    <a16:creationId xmlns=""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cxnSp>
        <p:nvCxnSpPr>
          <p:cNvPr id="6" name="直線矢印コネクタ 5">
            <a:extLst>
              <a:ext uri="{FF2B5EF4-FFF2-40B4-BE49-F238E27FC236}">
                <a16:creationId xmlns="" xmlns:a16="http://schemas.microsoft.com/office/drawing/2014/main" id="{68A26075-6216-41F5-A3EE-09F17148723A}"/>
              </a:ext>
            </a:extLst>
          </p:cNvPr>
          <p:cNvCxnSpPr>
            <a:cxnSpLocks/>
          </p:cNvCxnSpPr>
          <p:nvPr/>
        </p:nvCxnSpPr>
        <p:spPr>
          <a:xfrm flipH="1">
            <a:off x="1502797" y="3522197"/>
            <a:ext cx="509691" cy="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 xmlns:a16="http://schemas.microsoft.com/office/drawing/2014/main" id="{BE86F0B8-13FD-4A2C-8CB6-FF8AE2EFEBF3}"/>
              </a:ext>
            </a:extLst>
          </p:cNvPr>
          <p:cNvCxnSpPr>
            <a:cxnSpLocks/>
          </p:cNvCxnSpPr>
          <p:nvPr/>
        </p:nvCxnSpPr>
        <p:spPr>
          <a:xfrm flipH="1" flipV="1">
            <a:off x="1405061" y="2291442"/>
            <a:ext cx="1126573" cy="135453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 xmlns:a16="http://schemas.microsoft.com/office/drawing/2014/main" id="{D75EE8D6-D9D0-4147-8577-5C99D9113056}"/>
              </a:ext>
            </a:extLst>
          </p:cNvPr>
          <p:cNvSpPr txBox="1"/>
          <p:nvPr/>
        </p:nvSpPr>
        <p:spPr>
          <a:xfrm>
            <a:off x="283222" y="1880601"/>
            <a:ext cx="1338828" cy="463781"/>
          </a:xfrm>
          <a:prstGeom prst="rect">
            <a:avLst/>
          </a:prstGeom>
          <a:noFill/>
        </p:spPr>
        <p:txBody>
          <a:bodyPr wrap="none" rtlCol="0">
            <a:spAutoFit/>
          </a:bodyPr>
          <a:lstStyle/>
          <a:p>
            <a:pPr>
              <a:lnSpc>
                <a:spcPct val="150000"/>
              </a:lnSpc>
            </a:pPr>
            <a:r>
              <a:rPr kumimoji="1" lang="ja-JP" altLang="en-US" dirty="0"/>
              <a:t>今回の震央</a:t>
            </a:r>
          </a:p>
        </p:txBody>
      </p:sp>
      <p:sp>
        <p:nvSpPr>
          <p:cNvPr id="17" name="正方形/長方形 16">
            <a:extLst>
              <a:ext uri="{FF2B5EF4-FFF2-40B4-BE49-F238E27FC236}">
                <a16:creationId xmlns="" xmlns:a16="http://schemas.microsoft.com/office/drawing/2014/main" id="{60F3A287-64C4-46C3-A39F-00D8F95C3626}"/>
              </a:ext>
            </a:extLst>
          </p:cNvPr>
          <p:cNvSpPr/>
          <p:nvPr/>
        </p:nvSpPr>
        <p:spPr>
          <a:xfrm>
            <a:off x="-18226" y="3197172"/>
            <a:ext cx="1558475" cy="1294778"/>
          </a:xfrm>
          <a:prstGeom prst="rect">
            <a:avLst/>
          </a:prstGeom>
        </p:spPr>
        <p:txBody>
          <a:bodyPr wrap="square">
            <a:spAutoFit/>
          </a:bodyPr>
          <a:lstStyle/>
          <a:p>
            <a:pPr>
              <a:lnSpc>
                <a:spcPct val="150000"/>
              </a:lnSpc>
            </a:pPr>
            <a:r>
              <a:rPr kumimoji="1" lang="ja-JP" altLang="en-US" dirty="0"/>
              <a:t>石狩低地東縁断層との関係は不明</a:t>
            </a:r>
          </a:p>
        </p:txBody>
      </p:sp>
      <p:sp>
        <p:nvSpPr>
          <p:cNvPr id="21" name="正方形/長方形 20">
            <a:extLst>
              <a:ext uri="{FF2B5EF4-FFF2-40B4-BE49-F238E27FC236}">
                <a16:creationId xmlns="" xmlns:a16="http://schemas.microsoft.com/office/drawing/2014/main" id="{A86F620D-EDC9-412E-A3BF-C500BA23C274}"/>
              </a:ext>
            </a:extLst>
          </p:cNvPr>
          <p:cNvSpPr/>
          <p:nvPr/>
        </p:nvSpPr>
        <p:spPr>
          <a:xfrm>
            <a:off x="444566" y="526067"/>
            <a:ext cx="7802136" cy="369332"/>
          </a:xfrm>
          <a:prstGeom prst="rect">
            <a:avLst/>
          </a:prstGeom>
        </p:spPr>
        <p:txBody>
          <a:bodyPr wrap="none">
            <a:spAutoFit/>
          </a:bodyPr>
          <a:lstStyle/>
          <a:p>
            <a:r>
              <a:rPr lang="ja-JP" altLang="en-US" dirty="0"/>
              <a:t>「日高・十勝地域の地震活動の特徴」（地震調査研究推進本部）に加筆</a:t>
            </a:r>
          </a:p>
        </p:txBody>
      </p:sp>
      <p:sp>
        <p:nvSpPr>
          <p:cNvPr id="22" name="正方形/長方形 21">
            <a:extLst>
              <a:ext uri="{FF2B5EF4-FFF2-40B4-BE49-F238E27FC236}">
                <a16:creationId xmlns="" xmlns:a16="http://schemas.microsoft.com/office/drawing/2014/main" id="{84EB0337-4E82-4D6E-94D6-5F9D3A75C2A1}"/>
              </a:ext>
            </a:extLst>
          </p:cNvPr>
          <p:cNvSpPr/>
          <p:nvPr/>
        </p:nvSpPr>
        <p:spPr>
          <a:xfrm>
            <a:off x="710045" y="744295"/>
            <a:ext cx="7931426" cy="369332"/>
          </a:xfrm>
          <a:prstGeom prst="rect">
            <a:avLst/>
          </a:prstGeom>
        </p:spPr>
        <p:txBody>
          <a:bodyPr wrap="square">
            <a:spAutoFit/>
          </a:bodyPr>
          <a:lstStyle/>
          <a:p>
            <a:r>
              <a:rPr lang="ja-JP" altLang="en-US" dirty="0"/>
              <a:t>https://www.jishin.go.jp/regional_seismicity/rs_hokkaido/p01_hidaka-tokachi/</a:t>
            </a:r>
          </a:p>
        </p:txBody>
      </p:sp>
      <p:sp>
        <p:nvSpPr>
          <p:cNvPr id="23" name="正方形/長方形 22">
            <a:extLst>
              <a:ext uri="{FF2B5EF4-FFF2-40B4-BE49-F238E27FC236}">
                <a16:creationId xmlns="" xmlns:a16="http://schemas.microsoft.com/office/drawing/2014/main" id="{0765FAB7-5C55-47F4-AC8E-878DB4C6FF1A}"/>
              </a:ext>
            </a:extLst>
          </p:cNvPr>
          <p:cNvSpPr/>
          <p:nvPr/>
        </p:nvSpPr>
        <p:spPr>
          <a:xfrm>
            <a:off x="7013050" y="1257157"/>
            <a:ext cx="2067966" cy="2541273"/>
          </a:xfrm>
          <a:prstGeom prst="rect">
            <a:avLst/>
          </a:prstGeom>
          <a:ln w="12700">
            <a:noFill/>
          </a:ln>
        </p:spPr>
        <p:txBody>
          <a:bodyPr wrap="square">
            <a:spAutoFit/>
          </a:bodyPr>
          <a:lstStyle/>
          <a:p>
            <a:pPr>
              <a:lnSpc>
                <a:spcPct val="150000"/>
              </a:lnSpc>
            </a:pPr>
            <a:r>
              <a:rPr lang="en-US" altLang="ja-JP" dirty="0"/>
              <a:t>1981</a:t>
            </a:r>
            <a:r>
              <a:rPr lang="ja-JP" altLang="en-US" dirty="0"/>
              <a:t>年の浦河沖の地震</a:t>
            </a:r>
            <a:r>
              <a:rPr lang="en-US" altLang="ja-JP" dirty="0"/>
              <a:t>(M6.9)</a:t>
            </a:r>
            <a:r>
              <a:rPr lang="ja-JP" altLang="en-US" dirty="0"/>
              <a:t>は、深さ約</a:t>
            </a:r>
            <a:r>
              <a:rPr lang="en-US" altLang="ja-JP" dirty="0"/>
              <a:t>130 km</a:t>
            </a:r>
            <a:r>
              <a:rPr lang="ja-JP" altLang="en-US" dirty="0"/>
              <a:t>の沈み込む太平洋プレート内で発生した深い地震</a:t>
            </a:r>
          </a:p>
        </p:txBody>
      </p:sp>
      <p:cxnSp>
        <p:nvCxnSpPr>
          <p:cNvPr id="26" name="直線矢印コネクタ 25">
            <a:extLst>
              <a:ext uri="{FF2B5EF4-FFF2-40B4-BE49-F238E27FC236}">
                <a16:creationId xmlns="" xmlns:a16="http://schemas.microsoft.com/office/drawing/2014/main" id="{A4E8BD46-1526-4AE9-A954-40398994372E}"/>
              </a:ext>
            </a:extLst>
          </p:cNvPr>
          <p:cNvCxnSpPr>
            <a:cxnSpLocks/>
          </p:cNvCxnSpPr>
          <p:nvPr/>
        </p:nvCxnSpPr>
        <p:spPr>
          <a:xfrm flipV="1">
            <a:off x="2816526" y="3197172"/>
            <a:ext cx="4196524" cy="968304"/>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 xmlns:a16="http://schemas.microsoft.com/office/drawing/2014/main" id="{03DDF335-F3E5-46CF-9833-BDB0E1BAE5AD}"/>
              </a:ext>
            </a:extLst>
          </p:cNvPr>
          <p:cNvCxnSpPr>
            <a:cxnSpLocks/>
          </p:cNvCxnSpPr>
          <p:nvPr/>
        </p:nvCxnSpPr>
        <p:spPr>
          <a:xfrm flipH="1">
            <a:off x="1502797" y="4205791"/>
            <a:ext cx="705934" cy="957905"/>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 xmlns:a16="http://schemas.microsoft.com/office/drawing/2014/main" id="{07EB9847-2D02-4588-84C9-92F806F0921E}"/>
              </a:ext>
            </a:extLst>
          </p:cNvPr>
          <p:cNvSpPr/>
          <p:nvPr/>
        </p:nvSpPr>
        <p:spPr>
          <a:xfrm>
            <a:off x="418814" y="5186981"/>
            <a:ext cx="1338828" cy="879280"/>
          </a:xfrm>
          <a:prstGeom prst="rect">
            <a:avLst/>
          </a:prstGeom>
        </p:spPr>
        <p:txBody>
          <a:bodyPr wrap="none">
            <a:spAutoFit/>
          </a:bodyPr>
          <a:lstStyle/>
          <a:p>
            <a:pPr>
              <a:lnSpc>
                <a:spcPct val="150000"/>
              </a:lnSpc>
            </a:pPr>
            <a:r>
              <a:rPr lang="ja-JP" altLang="en-US" dirty="0"/>
              <a:t>深さ</a:t>
            </a:r>
            <a:r>
              <a:rPr lang="en-US" altLang="ja-JP" dirty="0"/>
              <a:t>130 km</a:t>
            </a:r>
          </a:p>
          <a:p>
            <a:pPr>
              <a:lnSpc>
                <a:spcPct val="150000"/>
              </a:lnSpc>
            </a:pPr>
            <a:r>
              <a:rPr lang="ja-JP" altLang="en-US" dirty="0"/>
              <a:t>深い地震</a:t>
            </a:r>
          </a:p>
        </p:txBody>
      </p:sp>
    </p:spTree>
    <p:extLst>
      <p:ext uri="{BB962C8B-B14F-4D97-AF65-F5344CB8AC3E}">
        <p14:creationId xmlns:p14="http://schemas.microsoft.com/office/powerpoint/2010/main" val="395376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A1291A6-712C-4082-9DC3-70D0949DB9B7}"/>
              </a:ext>
            </a:extLst>
          </p:cNvPr>
          <p:cNvSpPr>
            <a:spLocks noGrp="1"/>
          </p:cNvSpPr>
          <p:nvPr>
            <p:ph type="title"/>
          </p:nvPr>
        </p:nvSpPr>
        <p:spPr/>
        <p:txBody>
          <a:bodyPr>
            <a:normAutofit/>
          </a:bodyPr>
          <a:lstStyle/>
          <a:p>
            <a:r>
              <a:rPr lang="ja-JP" altLang="en-US" sz="3200" dirty="0"/>
              <a:t>震源メカニズム解</a:t>
            </a:r>
            <a:r>
              <a:rPr lang="en-US" altLang="ja-JP" sz="3200" dirty="0"/>
              <a:t/>
            </a:r>
            <a:br>
              <a:rPr lang="en-US" altLang="ja-JP" sz="3200" dirty="0"/>
            </a:br>
            <a:r>
              <a:rPr lang="ja-JP" altLang="en-US" sz="3200" dirty="0"/>
              <a:t>（発震機構解）</a:t>
            </a:r>
            <a:endParaRPr kumimoji="1" lang="ja-JP" altLang="en-US" sz="3200" dirty="0"/>
          </a:p>
        </p:txBody>
      </p:sp>
      <p:pic>
        <p:nvPicPr>
          <p:cNvPr id="3" name="図 2">
            <a:extLst>
              <a:ext uri="{FF2B5EF4-FFF2-40B4-BE49-F238E27FC236}">
                <a16:creationId xmlns="" xmlns:a16="http://schemas.microsoft.com/office/drawing/2014/main" id="{EA27286D-74FD-4D18-A0E8-252DF9306594}"/>
              </a:ext>
            </a:extLst>
          </p:cNvPr>
          <p:cNvPicPr>
            <a:picLocks noChangeAspect="1"/>
          </p:cNvPicPr>
          <p:nvPr/>
        </p:nvPicPr>
        <p:blipFill>
          <a:blip r:embed="rId2"/>
          <a:stretch>
            <a:fillRect/>
          </a:stretch>
        </p:blipFill>
        <p:spPr>
          <a:xfrm>
            <a:off x="911235" y="1530408"/>
            <a:ext cx="7146601" cy="4496900"/>
          </a:xfrm>
          <a:prstGeom prst="rect">
            <a:avLst/>
          </a:prstGeom>
        </p:spPr>
      </p:pic>
      <p:sp>
        <p:nvSpPr>
          <p:cNvPr id="4" name="矢印: 下 3">
            <a:extLst>
              <a:ext uri="{FF2B5EF4-FFF2-40B4-BE49-F238E27FC236}">
                <a16:creationId xmlns="" xmlns:a16="http://schemas.microsoft.com/office/drawing/2014/main" id="{1C148C38-5C60-408A-B7EF-93798C35DBF3}"/>
              </a:ext>
            </a:extLst>
          </p:cNvPr>
          <p:cNvSpPr/>
          <p:nvPr/>
        </p:nvSpPr>
        <p:spPr>
          <a:xfrm rot="3464043">
            <a:off x="5997844" y="3020990"/>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 xmlns:a16="http://schemas.microsoft.com/office/drawing/2014/main" id="{888AB826-59E1-4E1E-A716-D5901B83E62F}"/>
              </a:ext>
            </a:extLst>
          </p:cNvPr>
          <p:cNvSpPr/>
          <p:nvPr/>
        </p:nvSpPr>
        <p:spPr>
          <a:xfrm rot="14280000">
            <a:off x="2672878" y="4986821"/>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 xmlns:a16="http://schemas.microsoft.com/office/drawing/2014/main" id="{4516A515-033C-4C40-9E4A-8AD97134BA03}"/>
              </a:ext>
            </a:extLst>
          </p:cNvPr>
          <p:cNvCxnSpPr>
            <a:cxnSpLocks/>
          </p:cNvCxnSpPr>
          <p:nvPr/>
        </p:nvCxnSpPr>
        <p:spPr>
          <a:xfrm flipH="1" flipV="1">
            <a:off x="4921857" y="2266122"/>
            <a:ext cx="1176794" cy="970060"/>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 xmlns:a16="http://schemas.microsoft.com/office/drawing/2014/main" id="{F19EC5AA-FC4D-46E9-B67D-91CDB30F779A}"/>
              </a:ext>
            </a:extLst>
          </p:cNvPr>
          <p:cNvSpPr txBox="1"/>
          <p:nvPr/>
        </p:nvSpPr>
        <p:spPr>
          <a:xfrm>
            <a:off x="5231958" y="647187"/>
            <a:ext cx="3766291" cy="923330"/>
          </a:xfrm>
          <a:prstGeom prst="rect">
            <a:avLst/>
          </a:prstGeom>
          <a:noFill/>
        </p:spPr>
        <p:txBody>
          <a:bodyPr wrap="square" rtlCol="0">
            <a:spAutoFit/>
          </a:bodyPr>
          <a:lstStyle/>
          <a:p>
            <a:r>
              <a:rPr kumimoji="1" lang="ja-JP" altLang="en-US" dirty="0"/>
              <a:t>「平成</a:t>
            </a:r>
            <a:r>
              <a:rPr kumimoji="1" lang="en-US" altLang="ja-JP" dirty="0"/>
              <a:t>30</a:t>
            </a:r>
            <a:r>
              <a:rPr kumimoji="1" lang="ja-JP" altLang="en-US" dirty="0"/>
              <a:t>年</a:t>
            </a:r>
            <a:r>
              <a:rPr kumimoji="1" lang="en-US" altLang="ja-JP" dirty="0"/>
              <a:t>9</a:t>
            </a:r>
            <a:r>
              <a:rPr kumimoji="1" lang="ja-JP" altLang="en-US" dirty="0"/>
              <a:t>月</a:t>
            </a:r>
            <a:r>
              <a:rPr kumimoji="1" lang="en-US" altLang="ja-JP" dirty="0"/>
              <a:t>6</a:t>
            </a:r>
            <a:r>
              <a:rPr kumimoji="1" lang="ja-JP" altLang="en-US" dirty="0"/>
              <a:t>日</a:t>
            </a:r>
            <a:r>
              <a:rPr kumimoji="1" lang="en-US" altLang="ja-JP" dirty="0"/>
              <a:t>03</a:t>
            </a:r>
            <a:r>
              <a:rPr kumimoji="1" lang="ja-JP" altLang="en-US" dirty="0"/>
              <a:t>時</a:t>
            </a:r>
            <a:r>
              <a:rPr kumimoji="1" lang="en-US" altLang="ja-JP" dirty="0"/>
              <a:t>08</a:t>
            </a:r>
            <a:r>
              <a:rPr kumimoji="1" lang="ja-JP" altLang="en-US" dirty="0"/>
              <a:t>分頃の胆振地方中東部の地震について（第</a:t>
            </a:r>
            <a:r>
              <a:rPr kumimoji="1" lang="en-US" altLang="ja-JP" dirty="0"/>
              <a:t>1</a:t>
            </a:r>
            <a:r>
              <a:rPr kumimoji="1" lang="ja-JP" altLang="en-US" dirty="0"/>
              <a:t>報）」（気象庁</a:t>
            </a:r>
            <a:r>
              <a:rPr kumimoji="1" lang="en-US" altLang="ja-JP" dirty="0"/>
              <a:t>, 2018</a:t>
            </a:r>
            <a:r>
              <a:rPr kumimoji="1" lang="ja-JP" altLang="en-US" dirty="0"/>
              <a:t>）に加筆</a:t>
            </a:r>
          </a:p>
        </p:txBody>
      </p:sp>
      <p:cxnSp>
        <p:nvCxnSpPr>
          <p:cNvPr id="14" name="直線コネクタ 13">
            <a:extLst>
              <a:ext uri="{FF2B5EF4-FFF2-40B4-BE49-F238E27FC236}">
                <a16:creationId xmlns="" xmlns:a16="http://schemas.microsoft.com/office/drawing/2014/main" id="{C490E3BA-4112-4142-AE15-F268BF349BC6}"/>
              </a:ext>
            </a:extLst>
          </p:cNvPr>
          <p:cNvCxnSpPr>
            <a:cxnSpLocks/>
          </p:cNvCxnSpPr>
          <p:nvPr/>
        </p:nvCxnSpPr>
        <p:spPr>
          <a:xfrm>
            <a:off x="2289976" y="2258170"/>
            <a:ext cx="294198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897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816241F-9538-4624-968C-78E840806373}"/>
              </a:ext>
            </a:extLst>
          </p:cNvPr>
          <p:cNvSpPr>
            <a:spLocks noGrp="1"/>
          </p:cNvSpPr>
          <p:nvPr>
            <p:ph type="title"/>
          </p:nvPr>
        </p:nvSpPr>
        <p:spPr/>
        <p:txBody>
          <a:bodyPr/>
          <a:lstStyle/>
          <a:p>
            <a:endParaRPr kumimoji="1" lang="ja-JP" altLang="en-US"/>
          </a:p>
        </p:txBody>
      </p:sp>
      <p:pic>
        <p:nvPicPr>
          <p:cNvPr id="3" name="図 2">
            <a:extLst>
              <a:ext uri="{FF2B5EF4-FFF2-40B4-BE49-F238E27FC236}">
                <a16:creationId xmlns="" xmlns:a16="http://schemas.microsoft.com/office/drawing/2014/main" id="{7BF2DE4A-B0D5-47CE-9E0A-0B973ECDA1FA}"/>
              </a:ext>
            </a:extLst>
          </p:cNvPr>
          <p:cNvPicPr>
            <a:picLocks noChangeAspect="1"/>
          </p:cNvPicPr>
          <p:nvPr/>
        </p:nvPicPr>
        <p:blipFill>
          <a:blip r:embed="rId2"/>
          <a:stretch>
            <a:fillRect/>
          </a:stretch>
        </p:blipFill>
        <p:spPr>
          <a:xfrm>
            <a:off x="870431" y="1027907"/>
            <a:ext cx="7533601" cy="5609867"/>
          </a:xfrm>
          <a:prstGeom prst="rect">
            <a:avLst/>
          </a:prstGeom>
        </p:spPr>
      </p:pic>
      <p:sp>
        <p:nvSpPr>
          <p:cNvPr id="4" name="正方形/長方形 3">
            <a:extLst>
              <a:ext uri="{FF2B5EF4-FFF2-40B4-BE49-F238E27FC236}">
                <a16:creationId xmlns="" xmlns:a16="http://schemas.microsoft.com/office/drawing/2014/main" id="{E637A0B1-0309-4E6F-9863-B574EEED7135}"/>
              </a:ext>
            </a:extLst>
          </p:cNvPr>
          <p:cNvSpPr/>
          <p:nvPr/>
        </p:nvSpPr>
        <p:spPr>
          <a:xfrm>
            <a:off x="4961614" y="178055"/>
            <a:ext cx="3836503" cy="923330"/>
          </a:xfrm>
          <a:prstGeom prst="rect">
            <a:avLst/>
          </a:prstGeom>
        </p:spPr>
        <p:txBody>
          <a:bodyPr wrap="square">
            <a:spAutoFit/>
          </a:bodyPr>
          <a:lstStyle/>
          <a:p>
            <a:r>
              <a:rPr kumimoji="1" lang="ja-JP" altLang="en-US" dirty="0"/>
              <a:t>「平成</a:t>
            </a:r>
            <a:r>
              <a:rPr kumimoji="1" lang="en-US" altLang="ja-JP" dirty="0"/>
              <a:t>30</a:t>
            </a:r>
            <a:r>
              <a:rPr kumimoji="1" lang="ja-JP" altLang="en-US" dirty="0"/>
              <a:t>年</a:t>
            </a:r>
            <a:r>
              <a:rPr kumimoji="1" lang="en-US" altLang="ja-JP" dirty="0"/>
              <a:t>9</a:t>
            </a:r>
            <a:r>
              <a:rPr kumimoji="1" lang="ja-JP" altLang="en-US" dirty="0"/>
              <a:t>月</a:t>
            </a:r>
            <a:r>
              <a:rPr kumimoji="1" lang="en-US" altLang="ja-JP" dirty="0"/>
              <a:t>6</a:t>
            </a:r>
            <a:r>
              <a:rPr kumimoji="1" lang="ja-JP" altLang="en-US" dirty="0"/>
              <a:t>日</a:t>
            </a:r>
            <a:r>
              <a:rPr kumimoji="1" lang="en-US" altLang="ja-JP" dirty="0"/>
              <a:t>03</a:t>
            </a:r>
            <a:r>
              <a:rPr kumimoji="1" lang="ja-JP" altLang="en-US" dirty="0"/>
              <a:t>時</a:t>
            </a:r>
            <a:r>
              <a:rPr kumimoji="1" lang="en-US" altLang="ja-JP" dirty="0"/>
              <a:t>08</a:t>
            </a:r>
            <a:r>
              <a:rPr kumimoji="1" lang="ja-JP" altLang="en-US" dirty="0"/>
              <a:t>分頃の胆振地方中東部の地震について（第</a:t>
            </a:r>
            <a:r>
              <a:rPr kumimoji="1" lang="en-US" altLang="ja-JP" dirty="0"/>
              <a:t>1</a:t>
            </a:r>
            <a:r>
              <a:rPr kumimoji="1" lang="ja-JP" altLang="en-US" dirty="0"/>
              <a:t>報）」（気象庁</a:t>
            </a:r>
            <a:r>
              <a:rPr kumimoji="1" lang="en-US" altLang="ja-JP" dirty="0"/>
              <a:t>, 2018</a:t>
            </a:r>
            <a:r>
              <a:rPr kumimoji="1" lang="ja-JP" altLang="en-US" dirty="0"/>
              <a:t>）に加筆</a:t>
            </a:r>
            <a:endParaRPr lang="ja-JP" altLang="en-US" dirty="0"/>
          </a:p>
        </p:txBody>
      </p:sp>
      <p:sp>
        <p:nvSpPr>
          <p:cNvPr id="5" name="正方形/長方形 4">
            <a:extLst>
              <a:ext uri="{FF2B5EF4-FFF2-40B4-BE49-F238E27FC236}">
                <a16:creationId xmlns="" xmlns:a16="http://schemas.microsoft.com/office/drawing/2014/main" id="{CA807598-CE38-48D2-B964-03AB66B58766}"/>
              </a:ext>
            </a:extLst>
          </p:cNvPr>
          <p:cNvSpPr/>
          <p:nvPr/>
        </p:nvSpPr>
        <p:spPr>
          <a:xfrm>
            <a:off x="715617" y="1327868"/>
            <a:ext cx="7999013" cy="11370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991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A1291A6-712C-4082-9DC3-70D0949DB9B7}"/>
              </a:ext>
            </a:extLst>
          </p:cNvPr>
          <p:cNvSpPr>
            <a:spLocks noGrp="1"/>
          </p:cNvSpPr>
          <p:nvPr>
            <p:ph type="title"/>
          </p:nvPr>
        </p:nvSpPr>
        <p:spPr>
          <a:xfrm>
            <a:off x="161058" y="278347"/>
            <a:ext cx="7886700" cy="626676"/>
          </a:xfrm>
        </p:spPr>
        <p:txBody>
          <a:bodyPr>
            <a:normAutofit/>
          </a:bodyPr>
          <a:lstStyle/>
          <a:p>
            <a:r>
              <a:rPr lang="ja-JP" altLang="en-US" sz="3200" dirty="0"/>
              <a:t>断層面の候補</a:t>
            </a:r>
            <a:endParaRPr kumimoji="1" lang="ja-JP" altLang="en-US" sz="3200" dirty="0"/>
          </a:p>
        </p:txBody>
      </p:sp>
      <p:pic>
        <p:nvPicPr>
          <p:cNvPr id="16" name="図 15">
            <a:extLst>
              <a:ext uri="{FF2B5EF4-FFF2-40B4-BE49-F238E27FC236}">
                <a16:creationId xmlns="" xmlns:a16="http://schemas.microsoft.com/office/drawing/2014/main" id="{B5F9F246-BED4-4C2D-94C8-B189BA1BF248}"/>
              </a:ext>
            </a:extLst>
          </p:cNvPr>
          <p:cNvPicPr>
            <a:picLocks noChangeAspect="1"/>
          </p:cNvPicPr>
          <p:nvPr/>
        </p:nvPicPr>
        <p:blipFill>
          <a:blip r:embed="rId2"/>
          <a:stretch>
            <a:fillRect/>
          </a:stretch>
        </p:blipFill>
        <p:spPr>
          <a:xfrm>
            <a:off x="3355450" y="3253215"/>
            <a:ext cx="5724940" cy="3541551"/>
          </a:xfrm>
          <a:prstGeom prst="rect">
            <a:avLst/>
          </a:prstGeom>
        </p:spPr>
      </p:pic>
      <p:sp>
        <p:nvSpPr>
          <p:cNvPr id="17" name="矢印: 下 16">
            <a:extLst>
              <a:ext uri="{FF2B5EF4-FFF2-40B4-BE49-F238E27FC236}">
                <a16:creationId xmlns="" xmlns:a16="http://schemas.microsoft.com/office/drawing/2014/main" id="{2AA8B3CA-6AF8-49C0-8362-B3A81DC81D69}"/>
              </a:ext>
            </a:extLst>
          </p:cNvPr>
          <p:cNvSpPr/>
          <p:nvPr/>
        </p:nvSpPr>
        <p:spPr>
          <a:xfrm rot="3464043">
            <a:off x="7596058" y="4296535"/>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 xmlns:a16="http://schemas.microsoft.com/office/drawing/2014/main" id="{AFEB69B9-B1F2-44DB-9E88-0E1CA07F12FF}"/>
              </a:ext>
            </a:extLst>
          </p:cNvPr>
          <p:cNvSpPr/>
          <p:nvPr/>
        </p:nvSpPr>
        <p:spPr>
          <a:xfrm rot="14280000">
            <a:off x="4628902" y="6019651"/>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 xmlns:a16="http://schemas.microsoft.com/office/drawing/2014/main" id="{D995C47C-20D6-46CC-BE77-FF944010A8B5}"/>
              </a:ext>
            </a:extLst>
          </p:cNvPr>
          <p:cNvCxnSpPr>
            <a:cxnSpLocks/>
          </p:cNvCxnSpPr>
          <p:nvPr/>
        </p:nvCxnSpPr>
        <p:spPr>
          <a:xfrm>
            <a:off x="5256116" y="4064326"/>
            <a:ext cx="1770739" cy="264259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 xmlns:a16="http://schemas.microsoft.com/office/drawing/2014/main" id="{EA27286D-74FD-4D18-A0E8-252DF9306594}"/>
              </a:ext>
            </a:extLst>
          </p:cNvPr>
          <p:cNvPicPr>
            <a:picLocks noChangeAspect="1"/>
          </p:cNvPicPr>
          <p:nvPr/>
        </p:nvPicPr>
        <p:blipFill>
          <a:blip r:embed="rId2"/>
          <a:stretch>
            <a:fillRect/>
          </a:stretch>
        </p:blipFill>
        <p:spPr>
          <a:xfrm>
            <a:off x="3339546" y="73593"/>
            <a:ext cx="5724940" cy="3541551"/>
          </a:xfrm>
          <a:prstGeom prst="rect">
            <a:avLst/>
          </a:prstGeom>
        </p:spPr>
      </p:pic>
      <p:sp>
        <p:nvSpPr>
          <p:cNvPr id="4" name="矢印: 下 3">
            <a:extLst>
              <a:ext uri="{FF2B5EF4-FFF2-40B4-BE49-F238E27FC236}">
                <a16:creationId xmlns="" xmlns:a16="http://schemas.microsoft.com/office/drawing/2014/main" id="{99F1EAC2-0C74-448D-902B-02F90D4467E8}"/>
              </a:ext>
            </a:extLst>
          </p:cNvPr>
          <p:cNvSpPr/>
          <p:nvPr/>
        </p:nvSpPr>
        <p:spPr>
          <a:xfrm rot="3464043">
            <a:off x="7580154" y="1116913"/>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 xmlns:a16="http://schemas.microsoft.com/office/drawing/2014/main" id="{B2824682-FDC7-4F85-B695-6FE0F52F9434}"/>
              </a:ext>
            </a:extLst>
          </p:cNvPr>
          <p:cNvSpPr/>
          <p:nvPr/>
        </p:nvSpPr>
        <p:spPr>
          <a:xfrm rot="14280000">
            <a:off x="4612998" y="2840029"/>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 xmlns:a16="http://schemas.microsoft.com/office/drawing/2014/main" id="{71453BAF-4B52-4D6B-85EF-0A5D7E693BCC}"/>
              </a:ext>
            </a:extLst>
          </p:cNvPr>
          <p:cNvCxnSpPr>
            <a:cxnSpLocks/>
          </p:cNvCxnSpPr>
          <p:nvPr/>
        </p:nvCxnSpPr>
        <p:spPr>
          <a:xfrm>
            <a:off x="5909016" y="715628"/>
            <a:ext cx="528674" cy="300579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 xmlns:a16="http://schemas.microsoft.com/office/drawing/2014/main" id="{7E11E81A-194B-4E07-806A-F56A49DA6F21}"/>
              </a:ext>
            </a:extLst>
          </p:cNvPr>
          <p:cNvSpPr txBox="1"/>
          <p:nvPr/>
        </p:nvSpPr>
        <p:spPr>
          <a:xfrm>
            <a:off x="6413819" y="3346617"/>
            <a:ext cx="763351" cy="369332"/>
          </a:xfrm>
          <a:prstGeom prst="rect">
            <a:avLst/>
          </a:prstGeom>
          <a:noFill/>
        </p:spPr>
        <p:txBody>
          <a:bodyPr wrap="none" rtlCol="0">
            <a:spAutoFit/>
          </a:bodyPr>
          <a:lstStyle/>
          <a:p>
            <a:r>
              <a:rPr kumimoji="1" lang="ja-JP" altLang="en-US" dirty="0">
                <a:solidFill>
                  <a:srgbClr val="C00000"/>
                </a:solidFill>
              </a:rPr>
              <a:t>走向</a:t>
            </a:r>
            <a:r>
              <a:rPr kumimoji="1" lang="en-US" altLang="ja-JP" dirty="0">
                <a:solidFill>
                  <a:srgbClr val="C00000"/>
                </a:solidFill>
              </a:rPr>
              <a:t>1</a:t>
            </a:r>
            <a:endParaRPr kumimoji="1" lang="ja-JP" altLang="en-US" dirty="0">
              <a:solidFill>
                <a:srgbClr val="C00000"/>
              </a:solidFill>
            </a:endParaRPr>
          </a:p>
        </p:txBody>
      </p:sp>
      <p:sp>
        <p:nvSpPr>
          <p:cNvPr id="22" name="テキスト ボックス 21">
            <a:extLst>
              <a:ext uri="{FF2B5EF4-FFF2-40B4-BE49-F238E27FC236}">
                <a16:creationId xmlns="" xmlns:a16="http://schemas.microsoft.com/office/drawing/2014/main" id="{F9D98D9C-C1CE-4892-9E60-24C44B495706}"/>
              </a:ext>
            </a:extLst>
          </p:cNvPr>
          <p:cNvSpPr txBox="1"/>
          <p:nvPr/>
        </p:nvSpPr>
        <p:spPr>
          <a:xfrm>
            <a:off x="5308220" y="3862473"/>
            <a:ext cx="763351" cy="369332"/>
          </a:xfrm>
          <a:prstGeom prst="rect">
            <a:avLst/>
          </a:prstGeom>
          <a:noFill/>
        </p:spPr>
        <p:txBody>
          <a:bodyPr wrap="none" rtlCol="0">
            <a:spAutoFit/>
          </a:bodyPr>
          <a:lstStyle/>
          <a:p>
            <a:r>
              <a:rPr kumimoji="1" lang="ja-JP" altLang="en-US" dirty="0">
                <a:solidFill>
                  <a:srgbClr val="C00000"/>
                </a:solidFill>
              </a:rPr>
              <a:t>走向</a:t>
            </a:r>
            <a:r>
              <a:rPr kumimoji="1" lang="en-US" altLang="ja-JP" dirty="0">
                <a:solidFill>
                  <a:srgbClr val="C00000"/>
                </a:solidFill>
              </a:rPr>
              <a:t>2</a:t>
            </a:r>
            <a:endParaRPr kumimoji="1" lang="ja-JP" altLang="en-US" dirty="0">
              <a:solidFill>
                <a:srgbClr val="C00000"/>
              </a:solidFill>
            </a:endParaRPr>
          </a:p>
        </p:txBody>
      </p:sp>
      <p:cxnSp>
        <p:nvCxnSpPr>
          <p:cNvPr id="24" name="直線コネクタ 23">
            <a:extLst>
              <a:ext uri="{FF2B5EF4-FFF2-40B4-BE49-F238E27FC236}">
                <a16:creationId xmlns="" xmlns:a16="http://schemas.microsoft.com/office/drawing/2014/main" id="{C12EDCFB-945C-4AE7-9BC4-34E80C5B52F1}"/>
              </a:ext>
            </a:extLst>
          </p:cNvPr>
          <p:cNvCxnSpPr>
            <a:cxnSpLocks/>
          </p:cNvCxnSpPr>
          <p:nvPr/>
        </p:nvCxnSpPr>
        <p:spPr>
          <a:xfrm>
            <a:off x="228600" y="2199459"/>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 xmlns:a16="http://schemas.microsoft.com/office/drawing/2014/main" id="{31C7DA62-A01F-42EB-AE11-4E7CAFC7AB8A}"/>
              </a:ext>
            </a:extLst>
          </p:cNvPr>
          <p:cNvCxnSpPr>
            <a:cxnSpLocks/>
          </p:cNvCxnSpPr>
          <p:nvPr/>
        </p:nvCxnSpPr>
        <p:spPr>
          <a:xfrm>
            <a:off x="228600" y="4841421"/>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 xmlns:a16="http://schemas.microsoft.com/office/drawing/2014/main" id="{D83712A6-21E8-4F80-AA39-A88BD25604A9}"/>
              </a:ext>
            </a:extLst>
          </p:cNvPr>
          <p:cNvCxnSpPr>
            <a:cxnSpLocks/>
          </p:cNvCxnSpPr>
          <p:nvPr/>
        </p:nvCxnSpPr>
        <p:spPr>
          <a:xfrm flipH="1" flipV="1">
            <a:off x="1363197" y="5023990"/>
            <a:ext cx="618513" cy="129394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 xmlns:a16="http://schemas.microsoft.com/office/drawing/2014/main" id="{645AB551-FC9C-4166-B1AF-EA65B1BDAF36}"/>
              </a:ext>
            </a:extLst>
          </p:cNvPr>
          <p:cNvSpPr txBox="1"/>
          <p:nvPr/>
        </p:nvSpPr>
        <p:spPr>
          <a:xfrm>
            <a:off x="2405057" y="1751664"/>
            <a:ext cx="415498" cy="369332"/>
          </a:xfrm>
          <a:prstGeom prst="rect">
            <a:avLst/>
          </a:prstGeom>
          <a:noFill/>
        </p:spPr>
        <p:txBody>
          <a:bodyPr wrap="none" rtlCol="0">
            <a:spAutoFit/>
          </a:bodyPr>
          <a:lstStyle/>
          <a:p>
            <a:r>
              <a:rPr kumimoji="1" lang="ja-JP" altLang="en-US" dirty="0"/>
              <a:t>東</a:t>
            </a:r>
          </a:p>
        </p:txBody>
      </p:sp>
      <p:sp>
        <p:nvSpPr>
          <p:cNvPr id="37" name="テキスト ボックス 36">
            <a:extLst>
              <a:ext uri="{FF2B5EF4-FFF2-40B4-BE49-F238E27FC236}">
                <a16:creationId xmlns="" xmlns:a16="http://schemas.microsoft.com/office/drawing/2014/main" id="{85CC8126-D261-44C3-B6E9-D65430FFE177}"/>
              </a:ext>
            </a:extLst>
          </p:cNvPr>
          <p:cNvSpPr txBox="1"/>
          <p:nvPr/>
        </p:nvSpPr>
        <p:spPr>
          <a:xfrm>
            <a:off x="213152" y="1762331"/>
            <a:ext cx="415498" cy="369332"/>
          </a:xfrm>
          <a:prstGeom prst="rect">
            <a:avLst/>
          </a:prstGeom>
          <a:noFill/>
        </p:spPr>
        <p:txBody>
          <a:bodyPr wrap="none" rtlCol="0">
            <a:spAutoFit/>
          </a:bodyPr>
          <a:lstStyle/>
          <a:p>
            <a:r>
              <a:rPr kumimoji="1" lang="ja-JP" altLang="en-US" dirty="0"/>
              <a:t>西</a:t>
            </a:r>
          </a:p>
        </p:txBody>
      </p:sp>
      <p:sp>
        <p:nvSpPr>
          <p:cNvPr id="38" name="テキスト ボックス 37">
            <a:extLst>
              <a:ext uri="{FF2B5EF4-FFF2-40B4-BE49-F238E27FC236}">
                <a16:creationId xmlns="" xmlns:a16="http://schemas.microsoft.com/office/drawing/2014/main" id="{7A953975-8094-401A-AFCD-A2EB751BA402}"/>
              </a:ext>
            </a:extLst>
          </p:cNvPr>
          <p:cNvSpPr txBox="1"/>
          <p:nvPr/>
        </p:nvSpPr>
        <p:spPr>
          <a:xfrm>
            <a:off x="2352963" y="4373726"/>
            <a:ext cx="646331" cy="369332"/>
          </a:xfrm>
          <a:prstGeom prst="rect">
            <a:avLst/>
          </a:prstGeom>
          <a:noFill/>
        </p:spPr>
        <p:txBody>
          <a:bodyPr wrap="none" rtlCol="0">
            <a:spAutoFit/>
          </a:bodyPr>
          <a:lstStyle/>
          <a:p>
            <a:r>
              <a:rPr kumimoji="1" lang="ja-JP" altLang="en-US" dirty="0"/>
              <a:t>北東</a:t>
            </a:r>
          </a:p>
        </p:txBody>
      </p:sp>
      <p:sp>
        <p:nvSpPr>
          <p:cNvPr id="39" name="テキスト ボックス 38">
            <a:extLst>
              <a:ext uri="{FF2B5EF4-FFF2-40B4-BE49-F238E27FC236}">
                <a16:creationId xmlns="" xmlns:a16="http://schemas.microsoft.com/office/drawing/2014/main" id="{2B5F5483-91DB-4A0C-A788-DE542C770006}"/>
              </a:ext>
            </a:extLst>
          </p:cNvPr>
          <p:cNvSpPr txBox="1"/>
          <p:nvPr/>
        </p:nvSpPr>
        <p:spPr>
          <a:xfrm>
            <a:off x="161058" y="4384393"/>
            <a:ext cx="646331" cy="369332"/>
          </a:xfrm>
          <a:prstGeom prst="rect">
            <a:avLst/>
          </a:prstGeom>
          <a:noFill/>
        </p:spPr>
        <p:txBody>
          <a:bodyPr wrap="none" rtlCol="0">
            <a:spAutoFit/>
          </a:bodyPr>
          <a:lstStyle/>
          <a:p>
            <a:r>
              <a:rPr kumimoji="1" lang="ja-JP" altLang="en-US" dirty="0"/>
              <a:t>南西</a:t>
            </a:r>
          </a:p>
        </p:txBody>
      </p:sp>
      <p:cxnSp>
        <p:nvCxnSpPr>
          <p:cNvPr id="43" name="直線コネクタ 42">
            <a:extLst>
              <a:ext uri="{FF2B5EF4-FFF2-40B4-BE49-F238E27FC236}">
                <a16:creationId xmlns="" xmlns:a16="http://schemas.microsoft.com/office/drawing/2014/main" id="{575B117A-DCDE-47FD-944A-3364C1739EC1}"/>
              </a:ext>
            </a:extLst>
          </p:cNvPr>
          <p:cNvCxnSpPr>
            <a:cxnSpLocks/>
          </p:cNvCxnSpPr>
          <p:nvPr/>
        </p:nvCxnSpPr>
        <p:spPr>
          <a:xfrm flipH="1">
            <a:off x="885938" y="2423020"/>
            <a:ext cx="1641576" cy="9011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 xmlns:a16="http://schemas.microsoft.com/office/drawing/2014/main" id="{0C64C6F7-6921-4B8C-B385-18BE2CE27E12}"/>
              </a:ext>
            </a:extLst>
          </p:cNvPr>
          <p:cNvCxnSpPr>
            <a:cxnSpLocks/>
          </p:cNvCxnSpPr>
          <p:nvPr/>
        </p:nvCxnSpPr>
        <p:spPr>
          <a:xfrm flipH="1">
            <a:off x="1225831" y="2529424"/>
            <a:ext cx="891955" cy="459047"/>
          </a:xfrm>
          <a:prstGeom prst="line">
            <a:avLst/>
          </a:prstGeom>
          <a:ln w="127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 xmlns:a16="http://schemas.microsoft.com/office/drawing/2014/main" id="{FCA15EC5-FF83-4377-9647-11E20E4E146E}"/>
              </a:ext>
            </a:extLst>
          </p:cNvPr>
          <p:cNvCxnSpPr>
            <a:cxnSpLocks/>
          </p:cNvCxnSpPr>
          <p:nvPr/>
        </p:nvCxnSpPr>
        <p:spPr>
          <a:xfrm flipH="1">
            <a:off x="1343770" y="2782086"/>
            <a:ext cx="849703" cy="421568"/>
          </a:xfrm>
          <a:prstGeom prst="line">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 xmlns:a16="http://schemas.microsoft.com/office/drawing/2014/main" id="{6C66C658-AE96-4970-AE6E-3EAE42664EDE}"/>
              </a:ext>
            </a:extLst>
          </p:cNvPr>
          <p:cNvCxnSpPr>
            <a:cxnSpLocks/>
          </p:cNvCxnSpPr>
          <p:nvPr/>
        </p:nvCxnSpPr>
        <p:spPr>
          <a:xfrm flipH="1" flipV="1">
            <a:off x="1422690" y="5385625"/>
            <a:ext cx="345931" cy="741266"/>
          </a:xfrm>
          <a:prstGeom prst="line">
            <a:avLst/>
          </a:prstGeom>
          <a:ln w="127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 xmlns:a16="http://schemas.microsoft.com/office/drawing/2014/main" id="{5AE0147E-C648-4D08-8296-2F98825A73AE}"/>
              </a:ext>
            </a:extLst>
          </p:cNvPr>
          <p:cNvCxnSpPr>
            <a:cxnSpLocks/>
          </p:cNvCxnSpPr>
          <p:nvPr/>
        </p:nvCxnSpPr>
        <p:spPr>
          <a:xfrm flipH="1" flipV="1">
            <a:off x="1594358" y="5294048"/>
            <a:ext cx="358577" cy="739947"/>
          </a:xfrm>
          <a:prstGeom prst="line">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 xmlns:a16="http://schemas.microsoft.com/office/drawing/2014/main" id="{9C81CA89-09A0-47E4-9547-18625F28E748}"/>
              </a:ext>
            </a:extLst>
          </p:cNvPr>
          <p:cNvCxnSpPr>
            <a:cxnSpLocks/>
          </p:cNvCxnSpPr>
          <p:nvPr/>
        </p:nvCxnSpPr>
        <p:spPr>
          <a:xfrm flipH="1" flipV="1">
            <a:off x="4542726" y="1946808"/>
            <a:ext cx="765494" cy="58960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 xmlns:a16="http://schemas.microsoft.com/office/drawing/2014/main" id="{B407A5E5-D709-43B0-B548-10AE0CCF7FC7}"/>
              </a:ext>
            </a:extLst>
          </p:cNvPr>
          <p:cNvSpPr txBox="1"/>
          <p:nvPr/>
        </p:nvSpPr>
        <p:spPr>
          <a:xfrm>
            <a:off x="3621602" y="1568784"/>
            <a:ext cx="1455848"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断層面候補</a:t>
            </a:r>
            <a:r>
              <a:rPr kumimoji="1" lang="en-US" altLang="ja-JP" dirty="0">
                <a:solidFill>
                  <a:srgbClr val="C00000"/>
                </a:solidFill>
              </a:rPr>
              <a:t>1</a:t>
            </a:r>
            <a:endParaRPr kumimoji="1" lang="ja-JP" altLang="en-US" dirty="0">
              <a:solidFill>
                <a:srgbClr val="C00000"/>
              </a:solidFill>
            </a:endParaRPr>
          </a:p>
        </p:txBody>
      </p:sp>
      <p:sp>
        <p:nvSpPr>
          <p:cNvPr id="63" name="テキスト ボックス 62">
            <a:extLst>
              <a:ext uri="{FF2B5EF4-FFF2-40B4-BE49-F238E27FC236}">
                <a16:creationId xmlns="" xmlns:a16="http://schemas.microsoft.com/office/drawing/2014/main" id="{F17B71F1-E778-414D-9327-2D7F6287C3BA}"/>
              </a:ext>
            </a:extLst>
          </p:cNvPr>
          <p:cNvSpPr txBox="1"/>
          <p:nvPr/>
        </p:nvSpPr>
        <p:spPr>
          <a:xfrm>
            <a:off x="7571467" y="4815386"/>
            <a:ext cx="1455848"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断層面候補</a:t>
            </a:r>
            <a:r>
              <a:rPr kumimoji="1" lang="en-US" altLang="ja-JP" dirty="0">
                <a:solidFill>
                  <a:srgbClr val="C00000"/>
                </a:solidFill>
              </a:rPr>
              <a:t>2</a:t>
            </a:r>
            <a:endParaRPr kumimoji="1" lang="ja-JP" altLang="en-US" dirty="0">
              <a:solidFill>
                <a:srgbClr val="C00000"/>
              </a:solidFill>
            </a:endParaRPr>
          </a:p>
        </p:txBody>
      </p:sp>
      <p:cxnSp>
        <p:nvCxnSpPr>
          <p:cNvPr id="64" name="直線コネクタ 63">
            <a:extLst>
              <a:ext uri="{FF2B5EF4-FFF2-40B4-BE49-F238E27FC236}">
                <a16:creationId xmlns="" xmlns:a16="http://schemas.microsoft.com/office/drawing/2014/main" id="{B2083331-2540-411C-8FEB-B4BF640A725F}"/>
              </a:ext>
            </a:extLst>
          </p:cNvPr>
          <p:cNvCxnSpPr>
            <a:cxnSpLocks/>
          </p:cNvCxnSpPr>
          <p:nvPr/>
        </p:nvCxnSpPr>
        <p:spPr>
          <a:xfrm flipH="1">
            <a:off x="6703537" y="5177670"/>
            <a:ext cx="1027155" cy="3872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フリーフォーム: 図形 69">
            <a:extLst>
              <a:ext uri="{FF2B5EF4-FFF2-40B4-BE49-F238E27FC236}">
                <a16:creationId xmlns="" xmlns:a16="http://schemas.microsoft.com/office/drawing/2014/main" id="{D34F6BE3-CF62-407C-97C8-F67AAF1B0B22}"/>
              </a:ext>
            </a:extLst>
          </p:cNvPr>
          <p:cNvSpPr/>
          <p:nvPr/>
        </p:nvSpPr>
        <p:spPr>
          <a:xfrm>
            <a:off x="5262683" y="1073426"/>
            <a:ext cx="1106311" cy="2337684"/>
          </a:xfrm>
          <a:custGeom>
            <a:avLst/>
            <a:gdLst>
              <a:gd name="connsiteX0" fmla="*/ 695831 w 1101348"/>
              <a:gd name="connsiteY0" fmla="*/ 0 h 2337684"/>
              <a:gd name="connsiteX1" fmla="*/ 91532 w 1101348"/>
              <a:gd name="connsiteY1" fmla="*/ 556591 h 2337684"/>
              <a:gd name="connsiteX2" fmla="*/ 43824 w 1101348"/>
              <a:gd name="connsiteY2" fmla="*/ 1526651 h 2337684"/>
              <a:gd name="connsiteX3" fmla="*/ 497049 w 1101348"/>
              <a:gd name="connsiteY3" fmla="*/ 2130950 h 2337684"/>
              <a:gd name="connsiteX4" fmla="*/ 1101348 w 1101348"/>
              <a:gd name="connsiteY4" fmla="*/ 2337684 h 2337684"/>
              <a:gd name="connsiteX0" fmla="*/ 695831 w 1101348"/>
              <a:gd name="connsiteY0" fmla="*/ 0 h 2337684"/>
              <a:gd name="connsiteX1" fmla="*/ 91532 w 1101348"/>
              <a:gd name="connsiteY1" fmla="*/ 691763 h 2337684"/>
              <a:gd name="connsiteX2" fmla="*/ 43824 w 1101348"/>
              <a:gd name="connsiteY2" fmla="*/ 1526651 h 2337684"/>
              <a:gd name="connsiteX3" fmla="*/ 497049 w 1101348"/>
              <a:gd name="connsiteY3" fmla="*/ 2130950 h 2337684"/>
              <a:gd name="connsiteX4" fmla="*/ 1101348 w 1101348"/>
              <a:gd name="connsiteY4" fmla="*/ 2337684 h 2337684"/>
              <a:gd name="connsiteX0" fmla="*/ 709249 w 1114766"/>
              <a:gd name="connsiteY0" fmla="*/ 0 h 2337684"/>
              <a:gd name="connsiteX1" fmla="*/ 104950 w 1114766"/>
              <a:gd name="connsiteY1" fmla="*/ 691763 h 2337684"/>
              <a:gd name="connsiteX2" fmla="*/ 57242 w 1114766"/>
              <a:gd name="connsiteY2" fmla="*/ 1526651 h 2337684"/>
              <a:gd name="connsiteX3" fmla="*/ 510467 w 1114766"/>
              <a:gd name="connsiteY3" fmla="*/ 2130950 h 2337684"/>
              <a:gd name="connsiteX4" fmla="*/ 1114766 w 1114766"/>
              <a:gd name="connsiteY4" fmla="*/ 2337684 h 2337684"/>
              <a:gd name="connsiteX0" fmla="*/ 718192 w 1123709"/>
              <a:gd name="connsiteY0" fmla="*/ 0 h 2337684"/>
              <a:gd name="connsiteX1" fmla="*/ 97990 w 1123709"/>
              <a:gd name="connsiteY1" fmla="*/ 652007 h 2337684"/>
              <a:gd name="connsiteX2" fmla="*/ 66185 w 1123709"/>
              <a:gd name="connsiteY2" fmla="*/ 1526651 h 2337684"/>
              <a:gd name="connsiteX3" fmla="*/ 519410 w 1123709"/>
              <a:gd name="connsiteY3" fmla="*/ 2130950 h 2337684"/>
              <a:gd name="connsiteX4" fmla="*/ 1123709 w 1123709"/>
              <a:gd name="connsiteY4" fmla="*/ 2337684 h 2337684"/>
              <a:gd name="connsiteX0" fmla="*/ 715814 w 1121331"/>
              <a:gd name="connsiteY0" fmla="*/ 0 h 2337684"/>
              <a:gd name="connsiteX1" fmla="*/ 95612 w 1121331"/>
              <a:gd name="connsiteY1" fmla="*/ 652007 h 2337684"/>
              <a:gd name="connsiteX2" fmla="*/ 63807 w 1121331"/>
              <a:gd name="connsiteY2" fmla="*/ 1526651 h 2337684"/>
              <a:gd name="connsiteX3" fmla="*/ 477275 w 1121331"/>
              <a:gd name="connsiteY3" fmla="*/ 2075291 h 2337684"/>
              <a:gd name="connsiteX4" fmla="*/ 1121331 w 1121331"/>
              <a:gd name="connsiteY4" fmla="*/ 2337684 h 2337684"/>
              <a:gd name="connsiteX0" fmla="*/ 715814 w 1121331"/>
              <a:gd name="connsiteY0" fmla="*/ 0 h 2337684"/>
              <a:gd name="connsiteX1" fmla="*/ 95612 w 1121331"/>
              <a:gd name="connsiteY1" fmla="*/ 652007 h 2337684"/>
              <a:gd name="connsiteX2" fmla="*/ 63807 w 1121331"/>
              <a:gd name="connsiteY2" fmla="*/ 1526651 h 2337684"/>
              <a:gd name="connsiteX3" fmla="*/ 477275 w 1121331"/>
              <a:gd name="connsiteY3" fmla="*/ 2075291 h 2337684"/>
              <a:gd name="connsiteX4" fmla="*/ 1121331 w 1121331"/>
              <a:gd name="connsiteY4" fmla="*/ 2337684 h 2337684"/>
              <a:gd name="connsiteX0" fmla="*/ 703750 w 1109267"/>
              <a:gd name="connsiteY0" fmla="*/ 0 h 2337684"/>
              <a:gd name="connsiteX1" fmla="*/ 83548 w 1109267"/>
              <a:gd name="connsiteY1" fmla="*/ 652007 h 2337684"/>
              <a:gd name="connsiteX2" fmla="*/ 51743 w 1109267"/>
              <a:gd name="connsiteY2" fmla="*/ 1526651 h 2337684"/>
              <a:gd name="connsiteX3" fmla="*/ 465211 w 1109267"/>
              <a:gd name="connsiteY3" fmla="*/ 2075291 h 2337684"/>
              <a:gd name="connsiteX4" fmla="*/ 1109267 w 1109267"/>
              <a:gd name="connsiteY4" fmla="*/ 2337684 h 2337684"/>
              <a:gd name="connsiteX0" fmla="*/ 691826 w 1097343"/>
              <a:gd name="connsiteY0" fmla="*/ 0 h 2337684"/>
              <a:gd name="connsiteX1" fmla="*/ 71624 w 1097343"/>
              <a:gd name="connsiteY1" fmla="*/ 652007 h 2337684"/>
              <a:gd name="connsiteX2" fmla="*/ 55721 w 1097343"/>
              <a:gd name="connsiteY2" fmla="*/ 1478943 h 2337684"/>
              <a:gd name="connsiteX3" fmla="*/ 453287 w 1097343"/>
              <a:gd name="connsiteY3" fmla="*/ 2075291 h 2337684"/>
              <a:gd name="connsiteX4" fmla="*/ 1097343 w 1097343"/>
              <a:gd name="connsiteY4" fmla="*/ 2337684 h 2337684"/>
              <a:gd name="connsiteX0" fmla="*/ 700794 w 1106311"/>
              <a:gd name="connsiteY0" fmla="*/ 0 h 2337684"/>
              <a:gd name="connsiteX1" fmla="*/ 80592 w 1106311"/>
              <a:gd name="connsiteY1" fmla="*/ 652007 h 2337684"/>
              <a:gd name="connsiteX2" fmla="*/ 64689 w 1106311"/>
              <a:gd name="connsiteY2" fmla="*/ 1478943 h 2337684"/>
              <a:gd name="connsiteX3" fmla="*/ 462255 w 1106311"/>
              <a:gd name="connsiteY3" fmla="*/ 2075291 h 2337684"/>
              <a:gd name="connsiteX4" fmla="*/ 1106311 w 1106311"/>
              <a:gd name="connsiteY4" fmla="*/ 2337684 h 2337684"/>
              <a:gd name="connsiteX0" fmla="*/ 700794 w 1106311"/>
              <a:gd name="connsiteY0" fmla="*/ 0 h 2337684"/>
              <a:gd name="connsiteX1" fmla="*/ 80592 w 1106311"/>
              <a:gd name="connsiteY1" fmla="*/ 652007 h 2337684"/>
              <a:gd name="connsiteX2" fmla="*/ 64689 w 1106311"/>
              <a:gd name="connsiteY2" fmla="*/ 1478943 h 2337684"/>
              <a:gd name="connsiteX3" fmla="*/ 462255 w 1106311"/>
              <a:gd name="connsiteY3" fmla="*/ 2075291 h 2337684"/>
              <a:gd name="connsiteX4" fmla="*/ 1106311 w 1106311"/>
              <a:gd name="connsiteY4" fmla="*/ 2337684 h 2337684"/>
              <a:gd name="connsiteX0" fmla="*/ 700794 w 1106311"/>
              <a:gd name="connsiteY0" fmla="*/ 0 h 2337684"/>
              <a:gd name="connsiteX1" fmla="*/ 80592 w 1106311"/>
              <a:gd name="connsiteY1" fmla="*/ 652007 h 2337684"/>
              <a:gd name="connsiteX2" fmla="*/ 64689 w 1106311"/>
              <a:gd name="connsiteY2" fmla="*/ 1478943 h 2337684"/>
              <a:gd name="connsiteX3" fmla="*/ 462255 w 1106311"/>
              <a:gd name="connsiteY3" fmla="*/ 2075291 h 2337684"/>
              <a:gd name="connsiteX4" fmla="*/ 1106311 w 1106311"/>
              <a:gd name="connsiteY4" fmla="*/ 2337684 h 2337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311" h="2337684">
                <a:moveTo>
                  <a:pt x="700794" y="0"/>
                </a:moveTo>
                <a:cubicBezTo>
                  <a:pt x="349611" y="151074"/>
                  <a:pt x="186609" y="405517"/>
                  <a:pt x="80592" y="652007"/>
                </a:cubicBezTo>
                <a:cubicBezTo>
                  <a:pt x="-25425" y="898497"/>
                  <a:pt x="-22776" y="1225826"/>
                  <a:pt x="64689" y="1478943"/>
                </a:cubicBezTo>
                <a:cubicBezTo>
                  <a:pt x="152154" y="1732060"/>
                  <a:pt x="288651" y="1932168"/>
                  <a:pt x="462255" y="2075291"/>
                </a:cubicBezTo>
                <a:cubicBezTo>
                  <a:pt x="635859" y="2218414"/>
                  <a:pt x="892288" y="2301903"/>
                  <a:pt x="1106311" y="2337684"/>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フリーフォーム: 図形 70">
            <a:extLst>
              <a:ext uri="{FF2B5EF4-FFF2-40B4-BE49-F238E27FC236}">
                <a16:creationId xmlns="" xmlns:a16="http://schemas.microsoft.com/office/drawing/2014/main" id="{82FA253A-BF95-4ABD-8E79-45AD096B7DDF}"/>
              </a:ext>
            </a:extLst>
          </p:cNvPr>
          <p:cNvSpPr/>
          <p:nvPr/>
        </p:nvSpPr>
        <p:spPr>
          <a:xfrm>
            <a:off x="5502275" y="4432300"/>
            <a:ext cx="1352911" cy="2003425"/>
          </a:xfrm>
          <a:custGeom>
            <a:avLst/>
            <a:gdLst>
              <a:gd name="connsiteX0" fmla="*/ 0 w 1354517"/>
              <a:gd name="connsiteY0" fmla="*/ 0 h 2003425"/>
              <a:gd name="connsiteX1" fmla="*/ 568325 w 1354517"/>
              <a:gd name="connsiteY1" fmla="*/ 330200 h 2003425"/>
              <a:gd name="connsiteX2" fmla="*/ 968375 w 1354517"/>
              <a:gd name="connsiteY2" fmla="*/ 787400 h 2003425"/>
              <a:gd name="connsiteX3" fmla="*/ 1304925 w 1354517"/>
              <a:gd name="connsiteY3" fmla="*/ 1482725 h 2003425"/>
              <a:gd name="connsiteX4" fmla="*/ 1346200 w 1354517"/>
              <a:gd name="connsiteY4" fmla="*/ 2003425 h 2003425"/>
              <a:gd name="connsiteX0" fmla="*/ 0 w 1354517"/>
              <a:gd name="connsiteY0" fmla="*/ 0 h 2003425"/>
              <a:gd name="connsiteX1" fmla="*/ 555625 w 1354517"/>
              <a:gd name="connsiteY1" fmla="*/ 304800 h 2003425"/>
              <a:gd name="connsiteX2" fmla="*/ 968375 w 1354517"/>
              <a:gd name="connsiteY2" fmla="*/ 787400 h 2003425"/>
              <a:gd name="connsiteX3" fmla="*/ 1304925 w 1354517"/>
              <a:gd name="connsiteY3" fmla="*/ 1482725 h 2003425"/>
              <a:gd name="connsiteX4" fmla="*/ 1346200 w 1354517"/>
              <a:gd name="connsiteY4" fmla="*/ 2003425 h 2003425"/>
              <a:gd name="connsiteX0" fmla="*/ 0 w 1354517"/>
              <a:gd name="connsiteY0" fmla="*/ 0 h 2003425"/>
              <a:gd name="connsiteX1" fmla="*/ 555625 w 1354517"/>
              <a:gd name="connsiteY1" fmla="*/ 304800 h 2003425"/>
              <a:gd name="connsiteX2" fmla="*/ 968375 w 1354517"/>
              <a:gd name="connsiteY2" fmla="*/ 787400 h 2003425"/>
              <a:gd name="connsiteX3" fmla="*/ 1304925 w 1354517"/>
              <a:gd name="connsiteY3" fmla="*/ 1482725 h 2003425"/>
              <a:gd name="connsiteX4" fmla="*/ 1346200 w 1354517"/>
              <a:gd name="connsiteY4" fmla="*/ 2003425 h 2003425"/>
              <a:gd name="connsiteX0" fmla="*/ 0 w 1354517"/>
              <a:gd name="connsiteY0" fmla="*/ 0 h 2003425"/>
              <a:gd name="connsiteX1" fmla="*/ 555625 w 1354517"/>
              <a:gd name="connsiteY1" fmla="*/ 304800 h 2003425"/>
              <a:gd name="connsiteX2" fmla="*/ 968375 w 1354517"/>
              <a:gd name="connsiteY2" fmla="*/ 787400 h 2003425"/>
              <a:gd name="connsiteX3" fmla="*/ 1304925 w 1354517"/>
              <a:gd name="connsiteY3" fmla="*/ 1482725 h 2003425"/>
              <a:gd name="connsiteX4" fmla="*/ 1346200 w 1354517"/>
              <a:gd name="connsiteY4" fmla="*/ 2003425 h 2003425"/>
              <a:gd name="connsiteX0" fmla="*/ 0 w 1354517"/>
              <a:gd name="connsiteY0" fmla="*/ 0 h 2003425"/>
              <a:gd name="connsiteX1" fmla="*/ 555625 w 1354517"/>
              <a:gd name="connsiteY1" fmla="*/ 304800 h 2003425"/>
              <a:gd name="connsiteX2" fmla="*/ 968375 w 1354517"/>
              <a:gd name="connsiteY2" fmla="*/ 787400 h 2003425"/>
              <a:gd name="connsiteX3" fmla="*/ 1304925 w 1354517"/>
              <a:gd name="connsiteY3" fmla="*/ 1482725 h 2003425"/>
              <a:gd name="connsiteX4" fmla="*/ 1346200 w 1354517"/>
              <a:gd name="connsiteY4" fmla="*/ 2003425 h 2003425"/>
              <a:gd name="connsiteX0" fmla="*/ 0 w 1354517"/>
              <a:gd name="connsiteY0" fmla="*/ 0 h 2003425"/>
              <a:gd name="connsiteX1" fmla="*/ 555625 w 1354517"/>
              <a:gd name="connsiteY1" fmla="*/ 304800 h 2003425"/>
              <a:gd name="connsiteX2" fmla="*/ 968375 w 1354517"/>
              <a:gd name="connsiteY2" fmla="*/ 787400 h 2003425"/>
              <a:gd name="connsiteX3" fmla="*/ 1304925 w 1354517"/>
              <a:gd name="connsiteY3" fmla="*/ 1482725 h 2003425"/>
              <a:gd name="connsiteX4" fmla="*/ 1346200 w 1354517"/>
              <a:gd name="connsiteY4" fmla="*/ 2003425 h 2003425"/>
              <a:gd name="connsiteX0" fmla="*/ 0 w 1352911"/>
              <a:gd name="connsiteY0" fmla="*/ 0 h 2003425"/>
              <a:gd name="connsiteX1" fmla="*/ 555625 w 1352911"/>
              <a:gd name="connsiteY1" fmla="*/ 304800 h 2003425"/>
              <a:gd name="connsiteX2" fmla="*/ 968375 w 1352911"/>
              <a:gd name="connsiteY2" fmla="*/ 787400 h 2003425"/>
              <a:gd name="connsiteX3" fmla="*/ 1304925 w 1352911"/>
              <a:gd name="connsiteY3" fmla="*/ 1482725 h 2003425"/>
              <a:gd name="connsiteX4" fmla="*/ 1346200 w 1352911"/>
              <a:gd name="connsiteY4" fmla="*/ 2003425 h 2003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911" h="2003425">
                <a:moveTo>
                  <a:pt x="0" y="0"/>
                </a:moveTo>
                <a:cubicBezTo>
                  <a:pt x="238389" y="61383"/>
                  <a:pt x="400579" y="170392"/>
                  <a:pt x="555625" y="304800"/>
                </a:cubicBezTo>
                <a:cubicBezTo>
                  <a:pt x="710671" y="439208"/>
                  <a:pt x="843492" y="591079"/>
                  <a:pt x="968375" y="787400"/>
                </a:cubicBezTo>
                <a:cubicBezTo>
                  <a:pt x="1093258" y="983721"/>
                  <a:pt x="1248304" y="1280054"/>
                  <a:pt x="1304925" y="1482725"/>
                </a:cubicBezTo>
                <a:cubicBezTo>
                  <a:pt x="1361546" y="1685396"/>
                  <a:pt x="1357048" y="1844410"/>
                  <a:pt x="1346200" y="2003425"/>
                </a:cubicBezTo>
              </a:path>
            </a:pathLst>
          </a:cu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 xmlns:a16="http://schemas.microsoft.com/office/drawing/2014/main" id="{79E90764-4BA8-4B76-A90E-3DE3C58FCAE5}"/>
              </a:ext>
            </a:extLst>
          </p:cNvPr>
          <p:cNvSpPr txBox="1"/>
          <p:nvPr/>
        </p:nvSpPr>
        <p:spPr>
          <a:xfrm>
            <a:off x="604564" y="1592259"/>
            <a:ext cx="1800493" cy="369332"/>
          </a:xfrm>
          <a:prstGeom prst="rect">
            <a:avLst/>
          </a:prstGeom>
          <a:noFill/>
        </p:spPr>
        <p:txBody>
          <a:bodyPr wrap="none" rtlCol="0">
            <a:spAutoFit/>
          </a:bodyPr>
          <a:lstStyle/>
          <a:p>
            <a:r>
              <a:rPr kumimoji="1" lang="ja-JP" altLang="en-US" dirty="0"/>
              <a:t>南から見た断面</a:t>
            </a:r>
          </a:p>
        </p:txBody>
      </p:sp>
      <p:sp>
        <p:nvSpPr>
          <p:cNvPr id="32" name="テキスト ボックス 31">
            <a:extLst>
              <a:ext uri="{FF2B5EF4-FFF2-40B4-BE49-F238E27FC236}">
                <a16:creationId xmlns="" xmlns:a16="http://schemas.microsoft.com/office/drawing/2014/main" id="{4189C565-066A-45D1-BFFD-FAE08D608004}"/>
              </a:ext>
            </a:extLst>
          </p:cNvPr>
          <p:cNvSpPr txBox="1"/>
          <p:nvPr/>
        </p:nvSpPr>
        <p:spPr>
          <a:xfrm>
            <a:off x="569684" y="4059618"/>
            <a:ext cx="2031325" cy="369332"/>
          </a:xfrm>
          <a:prstGeom prst="rect">
            <a:avLst/>
          </a:prstGeom>
          <a:noFill/>
        </p:spPr>
        <p:txBody>
          <a:bodyPr wrap="none" rtlCol="0">
            <a:spAutoFit/>
          </a:bodyPr>
          <a:lstStyle/>
          <a:p>
            <a:r>
              <a:rPr kumimoji="1" lang="ja-JP" altLang="en-US" dirty="0"/>
              <a:t>南東から見た断面</a:t>
            </a:r>
          </a:p>
        </p:txBody>
      </p:sp>
      <p:sp>
        <p:nvSpPr>
          <p:cNvPr id="7" name="テキスト ボックス 6">
            <a:extLst>
              <a:ext uri="{FF2B5EF4-FFF2-40B4-BE49-F238E27FC236}">
                <a16:creationId xmlns="" xmlns:a16="http://schemas.microsoft.com/office/drawing/2014/main" id="{49C26BBC-E119-424B-8BDB-FA2B8A3B5644}"/>
              </a:ext>
            </a:extLst>
          </p:cNvPr>
          <p:cNvSpPr txBox="1"/>
          <p:nvPr/>
        </p:nvSpPr>
        <p:spPr>
          <a:xfrm>
            <a:off x="178793" y="1176221"/>
            <a:ext cx="3877985" cy="369332"/>
          </a:xfrm>
          <a:prstGeom prst="rect">
            <a:avLst/>
          </a:prstGeom>
          <a:noFill/>
        </p:spPr>
        <p:txBody>
          <a:bodyPr wrap="none" rtlCol="0">
            <a:spAutoFit/>
          </a:bodyPr>
          <a:lstStyle/>
          <a:p>
            <a:r>
              <a:rPr kumimoji="1" lang="ja-JP" altLang="en-US" dirty="0"/>
              <a:t>どちらが良いかは今後の分析による</a:t>
            </a:r>
          </a:p>
        </p:txBody>
      </p:sp>
      <p:sp>
        <p:nvSpPr>
          <p:cNvPr id="35" name="テキスト ボックス 34">
            <a:extLst>
              <a:ext uri="{FF2B5EF4-FFF2-40B4-BE49-F238E27FC236}">
                <a16:creationId xmlns="" xmlns:a16="http://schemas.microsoft.com/office/drawing/2014/main" id="{D3D27524-4BA1-4554-BE6F-FE555C5AF0D4}"/>
              </a:ext>
            </a:extLst>
          </p:cNvPr>
          <p:cNvSpPr txBox="1"/>
          <p:nvPr/>
        </p:nvSpPr>
        <p:spPr>
          <a:xfrm>
            <a:off x="7543474" y="1841447"/>
            <a:ext cx="1638951" cy="1015663"/>
          </a:xfrm>
          <a:prstGeom prst="rect">
            <a:avLst/>
          </a:prstGeom>
          <a:noFill/>
        </p:spPr>
        <p:txBody>
          <a:bodyPr wrap="square" rtlCol="0">
            <a:spAutoFit/>
          </a:bodyPr>
          <a:lstStyle/>
          <a:p>
            <a:r>
              <a:rPr kumimoji="1" lang="ja-JP" altLang="en-US" sz="1200" dirty="0"/>
              <a:t>「平成</a:t>
            </a:r>
            <a:r>
              <a:rPr kumimoji="1" lang="en-US" altLang="ja-JP" sz="1200" dirty="0"/>
              <a:t>30</a:t>
            </a:r>
            <a:r>
              <a:rPr kumimoji="1" lang="ja-JP" altLang="en-US" sz="1200" dirty="0"/>
              <a:t>年</a:t>
            </a:r>
            <a:r>
              <a:rPr kumimoji="1" lang="en-US" altLang="ja-JP" sz="1200" dirty="0"/>
              <a:t>9</a:t>
            </a:r>
            <a:r>
              <a:rPr kumimoji="1" lang="ja-JP" altLang="en-US" sz="1200" dirty="0"/>
              <a:t>月</a:t>
            </a:r>
            <a:r>
              <a:rPr kumimoji="1" lang="en-US" altLang="ja-JP" sz="1200" dirty="0"/>
              <a:t>6</a:t>
            </a:r>
            <a:r>
              <a:rPr kumimoji="1" lang="ja-JP" altLang="en-US" sz="1200" dirty="0"/>
              <a:t>日</a:t>
            </a:r>
            <a:r>
              <a:rPr kumimoji="1" lang="en-US" altLang="ja-JP" sz="1200" dirty="0"/>
              <a:t>03</a:t>
            </a:r>
            <a:r>
              <a:rPr kumimoji="1" lang="ja-JP" altLang="en-US" sz="1200" dirty="0"/>
              <a:t>時</a:t>
            </a:r>
            <a:r>
              <a:rPr kumimoji="1" lang="en-US" altLang="ja-JP" sz="1200" dirty="0"/>
              <a:t>08</a:t>
            </a:r>
            <a:r>
              <a:rPr kumimoji="1" lang="ja-JP" altLang="en-US" sz="1200" dirty="0"/>
              <a:t>分頃の胆振地方中東部の地震について（第</a:t>
            </a:r>
            <a:r>
              <a:rPr kumimoji="1" lang="en-US" altLang="ja-JP" sz="1200" dirty="0"/>
              <a:t>1</a:t>
            </a:r>
            <a:r>
              <a:rPr kumimoji="1" lang="ja-JP" altLang="en-US" sz="1200" dirty="0"/>
              <a:t>報）」（気象庁</a:t>
            </a:r>
            <a:r>
              <a:rPr kumimoji="1" lang="en-US" altLang="ja-JP" sz="1200" dirty="0"/>
              <a:t>, 2018</a:t>
            </a:r>
            <a:r>
              <a:rPr kumimoji="1" lang="ja-JP" altLang="en-US" sz="1200" dirty="0"/>
              <a:t>）に加筆</a:t>
            </a:r>
          </a:p>
        </p:txBody>
      </p:sp>
    </p:spTree>
    <p:extLst>
      <p:ext uri="{BB962C8B-B14F-4D97-AF65-F5344CB8AC3E}">
        <p14:creationId xmlns:p14="http://schemas.microsoft.com/office/powerpoint/2010/main" val="4277233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 xmlns:a16="http://schemas.microsoft.com/office/drawing/2014/main" id="{B2F231C5-A12A-45C9-8F67-8BCA6A3AB2DF}"/>
              </a:ext>
            </a:extLst>
          </p:cNvPr>
          <p:cNvPicPr>
            <a:picLocks noChangeAspect="1"/>
          </p:cNvPicPr>
          <p:nvPr/>
        </p:nvPicPr>
        <p:blipFill>
          <a:blip r:embed="rId2"/>
          <a:stretch>
            <a:fillRect/>
          </a:stretch>
        </p:blipFill>
        <p:spPr>
          <a:xfrm>
            <a:off x="2113266" y="0"/>
            <a:ext cx="7030734" cy="5526157"/>
          </a:xfrm>
          <a:prstGeom prst="rect">
            <a:avLst/>
          </a:prstGeom>
        </p:spPr>
      </p:pic>
      <p:sp>
        <p:nvSpPr>
          <p:cNvPr id="2" name="タイトル 1">
            <a:extLst>
              <a:ext uri="{FF2B5EF4-FFF2-40B4-BE49-F238E27FC236}">
                <a16:creationId xmlns="" xmlns:a16="http://schemas.microsoft.com/office/drawing/2014/main" id="{D9EAAE87-27ED-4FCE-937B-610600135BAB}"/>
              </a:ext>
            </a:extLst>
          </p:cNvPr>
          <p:cNvSpPr>
            <a:spLocks noGrp="1"/>
          </p:cNvSpPr>
          <p:nvPr>
            <p:ph type="title"/>
          </p:nvPr>
        </p:nvSpPr>
        <p:spPr>
          <a:xfrm>
            <a:off x="628650" y="166345"/>
            <a:ext cx="7886700" cy="620836"/>
          </a:xfrm>
        </p:spPr>
        <p:txBody>
          <a:bodyPr>
            <a:noAutofit/>
          </a:bodyPr>
          <a:lstStyle/>
          <a:p>
            <a:r>
              <a:rPr kumimoji="1" lang="ja-JP" altLang="en-US" sz="3200" dirty="0"/>
              <a:t>余震分布</a:t>
            </a:r>
          </a:p>
        </p:txBody>
      </p:sp>
      <p:sp>
        <p:nvSpPr>
          <p:cNvPr id="4" name="テキスト ボックス 3">
            <a:extLst>
              <a:ext uri="{FF2B5EF4-FFF2-40B4-BE49-F238E27FC236}">
                <a16:creationId xmlns="" xmlns:a16="http://schemas.microsoft.com/office/drawing/2014/main" id="{1A494F9A-9AB1-4A28-9DF3-7B591E9D28C6}"/>
              </a:ext>
            </a:extLst>
          </p:cNvPr>
          <p:cNvSpPr txBox="1"/>
          <p:nvPr/>
        </p:nvSpPr>
        <p:spPr>
          <a:xfrm>
            <a:off x="4937760" y="5843636"/>
            <a:ext cx="3766291" cy="923330"/>
          </a:xfrm>
          <a:prstGeom prst="rect">
            <a:avLst/>
          </a:prstGeom>
          <a:noFill/>
        </p:spPr>
        <p:txBody>
          <a:bodyPr wrap="square" rtlCol="0">
            <a:spAutoFit/>
          </a:bodyPr>
          <a:lstStyle/>
          <a:p>
            <a:r>
              <a:rPr kumimoji="1" lang="ja-JP" altLang="en-US" dirty="0"/>
              <a:t>「平成</a:t>
            </a:r>
            <a:r>
              <a:rPr kumimoji="1" lang="en-US" altLang="ja-JP" dirty="0"/>
              <a:t>30</a:t>
            </a:r>
            <a:r>
              <a:rPr kumimoji="1" lang="ja-JP" altLang="en-US" dirty="0"/>
              <a:t>年</a:t>
            </a:r>
            <a:r>
              <a:rPr kumimoji="1" lang="en-US" altLang="ja-JP" dirty="0"/>
              <a:t>9</a:t>
            </a:r>
            <a:r>
              <a:rPr kumimoji="1" lang="ja-JP" altLang="en-US" dirty="0"/>
              <a:t>月</a:t>
            </a:r>
            <a:r>
              <a:rPr kumimoji="1" lang="en-US" altLang="ja-JP" dirty="0"/>
              <a:t>6</a:t>
            </a:r>
            <a:r>
              <a:rPr kumimoji="1" lang="ja-JP" altLang="en-US" dirty="0"/>
              <a:t>日</a:t>
            </a:r>
            <a:r>
              <a:rPr kumimoji="1" lang="en-US" altLang="ja-JP" dirty="0"/>
              <a:t>03</a:t>
            </a:r>
            <a:r>
              <a:rPr kumimoji="1" lang="ja-JP" altLang="en-US" dirty="0"/>
              <a:t>時</a:t>
            </a:r>
            <a:r>
              <a:rPr kumimoji="1" lang="en-US" altLang="ja-JP" dirty="0"/>
              <a:t>08</a:t>
            </a:r>
            <a:r>
              <a:rPr kumimoji="1" lang="ja-JP" altLang="en-US" dirty="0"/>
              <a:t>分頃の胆振地方中東部の地震について（第</a:t>
            </a:r>
            <a:r>
              <a:rPr kumimoji="1" lang="en-US" altLang="ja-JP" dirty="0"/>
              <a:t>2</a:t>
            </a:r>
            <a:r>
              <a:rPr kumimoji="1" lang="ja-JP" altLang="en-US" dirty="0"/>
              <a:t>報）」（気象庁</a:t>
            </a:r>
            <a:r>
              <a:rPr kumimoji="1" lang="en-US" altLang="ja-JP" dirty="0"/>
              <a:t>, 2018</a:t>
            </a:r>
            <a:r>
              <a:rPr kumimoji="1" lang="ja-JP" altLang="en-US" dirty="0"/>
              <a:t>）</a:t>
            </a:r>
          </a:p>
        </p:txBody>
      </p:sp>
      <p:sp>
        <p:nvSpPr>
          <p:cNvPr id="3" name="テキスト ボックス 2">
            <a:extLst>
              <a:ext uri="{FF2B5EF4-FFF2-40B4-BE49-F238E27FC236}">
                <a16:creationId xmlns="" xmlns:a16="http://schemas.microsoft.com/office/drawing/2014/main" id="{601E4AB4-1AD7-4E2D-A0FF-4EBC3FF1E90F}"/>
              </a:ext>
            </a:extLst>
          </p:cNvPr>
          <p:cNvSpPr txBox="1"/>
          <p:nvPr/>
        </p:nvSpPr>
        <p:spPr>
          <a:xfrm>
            <a:off x="111318" y="1184744"/>
            <a:ext cx="2186609" cy="5034263"/>
          </a:xfrm>
          <a:prstGeom prst="rect">
            <a:avLst/>
          </a:prstGeom>
          <a:noFill/>
        </p:spPr>
        <p:txBody>
          <a:bodyPr wrap="square" rtlCol="0">
            <a:spAutoFit/>
          </a:bodyPr>
          <a:lstStyle/>
          <a:p>
            <a:pPr>
              <a:lnSpc>
                <a:spcPct val="150000"/>
              </a:lnSpc>
            </a:pPr>
            <a:r>
              <a:rPr kumimoji="1" lang="ja-JP" altLang="en-US" dirty="0"/>
              <a:t>地震発生直後の余震の多くは本震の断層面に沿って起こると考えられている。余震分布から、本震の断層面を推定できる。</a:t>
            </a:r>
            <a:endParaRPr kumimoji="1" lang="en-US" altLang="ja-JP" dirty="0"/>
          </a:p>
          <a:p>
            <a:pPr>
              <a:lnSpc>
                <a:spcPct val="150000"/>
              </a:lnSpc>
            </a:pPr>
            <a:r>
              <a:rPr kumimoji="1" lang="ja-JP" altLang="en-US" dirty="0"/>
              <a:t>今回の場合、断層面の候補は</a:t>
            </a:r>
            <a:r>
              <a:rPr kumimoji="1" lang="en-US" altLang="ja-JP" dirty="0"/>
              <a:t>2</a:t>
            </a:r>
            <a:r>
              <a:rPr kumimoji="1" lang="ja-JP" altLang="en-US" dirty="0"/>
              <a:t>つとも、余震分布の並ぶ方向と少しずれている。</a:t>
            </a:r>
            <a:endParaRPr kumimoji="1" lang="en-US" altLang="ja-JP" dirty="0"/>
          </a:p>
        </p:txBody>
      </p:sp>
    </p:spTree>
    <p:extLst>
      <p:ext uri="{BB962C8B-B14F-4D97-AF65-F5344CB8AC3E}">
        <p14:creationId xmlns:p14="http://schemas.microsoft.com/office/powerpoint/2010/main" val="122711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6481B73-04C0-4A99-B92F-CD9D13250936}"/>
              </a:ext>
            </a:extLst>
          </p:cNvPr>
          <p:cNvSpPr>
            <a:spLocks noGrp="1"/>
          </p:cNvSpPr>
          <p:nvPr>
            <p:ph type="title"/>
          </p:nvPr>
        </p:nvSpPr>
        <p:spPr>
          <a:xfrm>
            <a:off x="628650" y="119269"/>
            <a:ext cx="7886700" cy="524787"/>
          </a:xfrm>
        </p:spPr>
        <p:txBody>
          <a:bodyPr>
            <a:noAutofit/>
          </a:bodyPr>
          <a:lstStyle/>
          <a:p>
            <a:r>
              <a:rPr kumimoji="1" lang="ja-JP" altLang="en-US" sz="3200" dirty="0"/>
              <a:t>地震波形</a:t>
            </a:r>
          </a:p>
        </p:txBody>
      </p:sp>
      <p:sp>
        <p:nvSpPr>
          <p:cNvPr id="5" name="テキスト ボックス 4">
            <a:extLst>
              <a:ext uri="{FF2B5EF4-FFF2-40B4-BE49-F238E27FC236}">
                <a16:creationId xmlns="" xmlns:a16="http://schemas.microsoft.com/office/drawing/2014/main" id="{C0CF2734-F4CC-4E7D-8D9A-62792A61460A}"/>
              </a:ext>
            </a:extLst>
          </p:cNvPr>
          <p:cNvSpPr txBox="1"/>
          <p:nvPr/>
        </p:nvSpPr>
        <p:spPr>
          <a:xfrm>
            <a:off x="278518" y="1103020"/>
            <a:ext cx="4506731" cy="923330"/>
          </a:xfrm>
          <a:prstGeom prst="rect">
            <a:avLst/>
          </a:prstGeom>
          <a:noFill/>
        </p:spPr>
        <p:txBody>
          <a:bodyPr wrap="square" rtlCol="0">
            <a:spAutoFit/>
          </a:bodyPr>
          <a:lstStyle/>
          <a:p>
            <a:r>
              <a:rPr kumimoji="1" lang="ja-JP" altLang="en-US" dirty="0"/>
              <a:t>最大加速度を記録した</a:t>
            </a:r>
            <a:r>
              <a:rPr kumimoji="1" lang="en-US" altLang="ja-JP" dirty="0"/>
              <a:t>HKD127</a:t>
            </a:r>
            <a:r>
              <a:rPr kumimoji="1" lang="ja-JP" altLang="en-US" dirty="0"/>
              <a:t>（北海道追分）観測点の波形</a:t>
            </a:r>
            <a:endParaRPr kumimoji="1" lang="en-US" altLang="ja-JP" dirty="0"/>
          </a:p>
          <a:p>
            <a:r>
              <a:rPr kumimoji="1" lang="ja-JP" altLang="en-US" dirty="0"/>
              <a:t>（防災科学技術研究所</a:t>
            </a:r>
            <a:r>
              <a:rPr kumimoji="1" lang="en-US" altLang="ja-JP" dirty="0"/>
              <a:t>K-NET</a:t>
            </a:r>
            <a:r>
              <a:rPr kumimoji="1" lang="ja-JP" altLang="en-US" dirty="0"/>
              <a:t>の観測点）</a:t>
            </a:r>
          </a:p>
        </p:txBody>
      </p:sp>
      <p:grpSp>
        <p:nvGrpSpPr>
          <p:cNvPr id="12" name="グループ化 11">
            <a:extLst>
              <a:ext uri="{FF2B5EF4-FFF2-40B4-BE49-F238E27FC236}">
                <a16:creationId xmlns="" xmlns:a16="http://schemas.microsoft.com/office/drawing/2014/main" id="{FE0D1066-2455-4C37-A989-73E487E1BF9D}"/>
              </a:ext>
            </a:extLst>
          </p:cNvPr>
          <p:cNvGrpSpPr/>
          <p:nvPr/>
        </p:nvGrpSpPr>
        <p:grpSpPr>
          <a:xfrm>
            <a:off x="0" y="1941069"/>
            <a:ext cx="6922977" cy="4351475"/>
            <a:chOff x="328612" y="979873"/>
            <a:chExt cx="8486775" cy="5343525"/>
          </a:xfrm>
        </p:grpSpPr>
        <p:pic>
          <p:nvPicPr>
            <p:cNvPr id="4" name="図 3" descr="スクリーンショット が含まれている画像&#10;&#10;非常に高い精度で生成された説明">
              <a:extLst>
                <a:ext uri="{FF2B5EF4-FFF2-40B4-BE49-F238E27FC236}">
                  <a16:creationId xmlns="" xmlns:a16="http://schemas.microsoft.com/office/drawing/2014/main" id="{72E5C102-F18E-4530-9797-B47BC9FB0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 y="979873"/>
              <a:ext cx="8486775" cy="5343525"/>
            </a:xfrm>
            <a:prstGeom prst="rect">
              <a:avLst/>
            </a:prstGeom>
          </p:spPr>
        </p:pic>
        <p:sp>
          <p:nvSpPr>
            <p:cNvPr id="6" name="テキスト ボックス 5">
              <a:extLst>
                <a:ext uri="{FF2B5EF4-FFF2-40B4-BE49-F238E27FC236}">
                  <a16:creationId xmlns="" xmlns:a16="http://schemas.microsoft.com/office/drawing/2014/main" id="{657DC192-AC9D-43E9-BD7A-F8B6EB57F4FB}"/>
                </a:ext>
              </a:extLst>
            </p:cNvPr>
            <p:cNvSpPr txBox="1"/>
            <p:nvPr/>
          </p:nvSpPr>
          <p:spPr>
            <a:xfrm>
              <a:off x="2369489" y="4858247"/>
              <a:ext cx="1107996" cy="369332"/>
            </a:xfrm>
            <a:prstGeom prst="rect">
              <a:avLst/>
            </a:prstGeom>
            <a:noFill/>
          </p:spPr>
          <p:txBody>
            <a:bodyPr wrap="none" rtlCol="0">
              <a:spAutoFit/>
            </a:bodyPr>
            <a:lstStyle/>
            <a:p>
              <a:r>
                <a:rPr kumimoji="1" lang="ja-JP" altLang="en-US" dirty="0"/>
                <a:t>上下成分</a:t>
              </a:r>
            </a:p>
          </p:txBody>
        </p:sp>
        <p:sp>
          <p:nvSpPr>
            <p:cNvPr id="7" name="テキスト ボックス 6">
              <a:extLst>
                <a:ext uri="{FF2B5EF4-FFF2-40B4-BE49-F238E27FC236}">
                  <a16:creationId xmlns="" xmlns:a16="http://schemas.microsoft.com/office/drawing/2014/main" id="{586B6511-7FF2-4BFF-9D14-7E017735C171}"/>
                </a:ext>
              </a:extLst>
            </p:cNvPr>
            <p:cNvSpPr txBox="1"/>
            <p:nvPr/>
          </p:nvSpPr>
          <p:spPr>
            <a:xfrm>
              <a:off x="2369489" y="3762428"/>
              <a:ext cx="1107996" cy="369332"/>
            </a:xfrm>
            <a:prstGeom prst="rect">
              <a:avLst/>
            </a:prstGeom>
            <a:noFill/>
          </p:spPr>
          <p:txBody>
            <a:bodyPr wrap="none" rtlCol="0">
              <a:spAutoFit/>
            </a:bodyPr>
            <a:lstStyle/>
            <a:p>
              <a:r>
                <a:rPr kumimoji="1" lang="ja-JP" altLang="en-US" dirty="0"/>
                <a:t>東西成分</a:t>
              </a:r>
            </a:p>
          </p:txBody>
        </p:sp>
        <p:sp>
          <p:nvSpPr>
            <p:cNvPr id="8" name="テキスト ボックス 7">
              <a:extLst>
                <a:ext uri="{FF2B5EF4-FFF2-40B4-BE49-F238E27FC236}">
                  <a16:creationId xmlns="" xmlns:a16="http://schemas.microsoft.com/office/drawing/2014/main" id="{DD594DB2-985E-4BB4-BBF0-D70873745E3B}"/>
                </a:ext>
              </a:extLst>
            </p:cNvPr>
            <p:cNvSpPr txBox="1"/>
            <p:nvPr/>
          </p:nvSpPr>
          <p:spPr>
            <a:xfrm>
              <a:off x="2369489" y="2666609"/>
              <a:ext cx="1107996" cy="369332"/>
            </a:xfrm>
            <a:prstGeom prst="rect">
              <a:avLst/>
            </a:prstGeom>
            <a:noFill/>
          </p:spPr>
          <p:txBody>
            <a:bodyPr wrap="none" rtlCol="0">
              <a:spAutoFit/>
            </a:bodyPr>
            <a:lstStyle/>
            <a:p>
              <a:r>
                <a:rPr kumimoji="1" lang="ja-JP" altLang="en-US" dirty="0"/>
                <a:t>南北成分</a:t>
              </a:r>
            </a:p>
          </p:txBody>
        </p:sp>
        <p:sp>
          <p:nvSpPr>
            <p:cNvPr id="9" name="テキスト ボックス 8">
              <a:extLst>
                <a:ext uri="{FF2B5EF4-FFF2-40B4-BE49-F238E27FC236}">
                  <a16:creationId xmlns="" xmlns:a16="http://schemas.microsoft.com/office/drawing/2014/main" id="{E64E8FB8-5720-49AD-99A3-413EC137827D}"/>
                </a:ext>
              </a:extLst>
            </p:cNvPr>
            <p:cNvSpPr txBox="1"/>
            <p:nvPr/>
          </p:nvSpPr>
          <p:spPr>
            <a:xfrm>
              <a:off x="5812404" y="4770377"/>
              <a:ext cx="2169697" cy="369332"/>
            </a:xfrm>
            <a:prstGeom prst="rect">
              <a:avLst/>
            </a:prstGeom>
            <a:noFill/>
          </p:spPr>
          <p:txBody>
            <a:bodyPr wrap="none" rtlCol="0">
              <a:spAutoFit/>
            </a:bodyPr>
            <a:lstStyle/>
            <a:p>
              <a:r>
                <a:rPr kumimoji="1" lang="en-US" altLang="ja-JP" dirty="0"/>
                <a:t>1591 gal </a:t>
              </a:r>
              <a:r>
                <a:rPr kumimoji="1" lang="ja-JP" altLang="en-US" dirty="0"/>
                <a:t>（</a:t>
              </a:r>
              <a:r>
                <a:rPr kumimoji="1" lang="en-US" altLang="ja-JP" dirty="0"/>
                <a:t>cm/</a:t>
              </a:r>
              <a:r>
                <a:rPr kumimoji="1" lang="ja-JP" altLang="en-US" dirty="0"/>
                <a:t>秒</a:t>
              </a:r>
              <a:r>
                <a:rPr kumimoji="1" lang="en-US" altLang="ja-JP" baseline="30000" dirty="0"/>
                <a:t>2</a:t>
              </a:r>
              <a:r>
                <a:rPr kumimoji="1" lang="ja-JP" altLang="en-US" dirty="0"/>
                <a:t>）</a:t>
              </a:r>
            </a:p>
          </p:txBody>
        </p:sp>
      </p:grpSp>
      <p:sp>
        <p:nvSpPr>
          <p:cNvPr id="10" name="テキスト ボックス 9">
            <a:extLst>
              <a:ext uri="{FF2B5EF4-FFF2-40B4-BE49-F238E27FC236}">
                <a16:creationId xmlns="" xmlns:a16="http://schemas.microsoft.com/office/drawing/2014/main" id="{E8F955B3-7741-44A9-90CE-EC87245C4FF3}"/>
              </a:ext>
            </a:extLst>
          </p:cNvPr>
          <p:cNvSpPr txBox="1"/>
          <p:nvPr/>
        </p:nvSpPr>
        <p:spPr>
          <a:xfrm>
            <a:off x="978010" y="6369399"/>
            <a:ext cx="6313336" cy="369332"/>
          </a:xfrm>
          <a:prstGeom prst="rect">
            <a:avLst/>
          </a:prstGeom>
          <a:noFill/>
        </p:spPr>
        <p:txBody>
          <a:bodyPr wrap="square" rtlCol="0">
            <a:spAutoFit/>
          </a:bodyPr>
          <a:lstStyle/>
          <a:p>
            <a:r>
              <a:rPr kumimoji="1" lang="ja-JP" altLang="en-US" dirty="0"/>
              <a:t>アプリケーションソフト</a:t>
            </a:r>
            <a:r>
              <a:rPr kumimoji="1" lang="en-US" altLang="ja-JP" dirty="0"/>
              <a:t>Strong Motion Data Analysis 2</a:t>
            </a:r>
            <a:r>
              <a:rPr kumimoji="1" lang="ja-JP" altLang="en-US" dirty="0"/>
              <a:t>を使用</a:t>
            </a:r>
          </a:p>
        </p:txBody>
      </p:sp>
      <p:pic>
        <p:nvPicPr>
          <p:cNvPr id="13" name="図 12">
            <a:extLst>
              <a:ext uri="{FF2B5EF4-FFF2-40B4-BE49-F238E27FC236}">
                <a16:creationId xmlns="" xmlns:a16="http://schemas.microsoft.com/office/drawing/2014/main" id="{32A1B8E2-C8A0-4C2F-ACE1-D3254A1131A8}"/>
              </a:ext>
            </a:extLst>
          </p:cNvPr>
          <p:cNvPicPr>
            <a:picLocks noChangeAspect="1"/>
          </p:cNvPicPr>
          <p:nvPr/>
        </p:nvPicPr>
        <p:blipFill>
          <a:blip r:embed="rId3"/>
          <a:stretch>
            <a:fillRect/>
          </a:stretch>
        </p:blipFill>
        <p:spPr>
          <a:xfrm>
            <a:off x="4631349" y="-18531"/>
            <a:ext cx="4506732" cy="2596300"/>
          </a:xfrm>
          <a:prstGeom prst="rect">
            <a:avLst/>
          </a:prstGeom>
        </p:spPr>
      </p:pic>
      <p:cxnSp>
        <p:nvCxnSpPr>
          <p:cNvPr id="16" name="直線矢印コネクタ 15">
            <a:extLst>
              <a:ext uri="{FF2B5EF4-FFF2-40B4-BE49-F238E27FC236}">
                <a16:creationId xmlns="" xmlns:a16="http://schemas.microsoft.com/office/drawing/2014/main" id="{ECE7FBED-91BD-433E-8F30-5F46C227A08C}"/>
              </a:ext>
            </a:extLst>
          </p:cNvPr>
          <p:cNvCxnSpPr>
            <a:cxnSpLocks/>
          </p:cNvCxnSpPr>
          <p:nvPr/>
        </p:nvCxnSpPr>
        <p:spPr>
          <a:xfrm flipH="1" flipV="1">
            <a:off x="4993419" y="302150"/>
            <a:ext cx="2488758" cy="60429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 xmlns:a16="http://schemas.microsoft.com/office/drawing/2014/main" id="{1DDA1178-A388-46DD-90F0-3F5339C0877B}"/>
              </a:ext>
            </a:extLst>
          </p:cNvPr>
          <p:cNvSpPr/>
          <p:nvPr/>
        </p:nvSpPr>
        <p:spPr>
          <a:xfrm>
            <a:off x="4100556" y="142077"/>
            <a:ext cx="942887" cy="369332"/>
          </a:xfrm>
          <a:prstGeom prst="rect">
            <a:avLst/>
          </a:prstGeom>
        </p:spPr>
        <p:txBody>
          <a:bodyPr wrap="none">
            <a:spAutoFit/>
          </a:bodyPr>
          <a:lstStyle/>
          <a:p>
            <a:r>
              <a:rPr kumimoji="1" lang="en-US" altLang="ja-JP" dirty="0"/>
              <a:t>HKD127</a:t>
            </a:r>
            <a:endParaRPr lang="ja-JP" altLang="en-US" dirty="0"/>
          </a:p>
        </p:txBody>
      </p:sp>
      <p:sp>
        <p:nvSpPr>
          <p:cNvPr id="22" name="テキスト ボックス 21">
            <a:extLst>
              <a:ext uri="{FF2B5EF4-FFF2-40B4-BE49-F238E27FC236}">
                <a16:creationId xmlns="" xmlns:a16="http://schemas.microsoft.com/office/drawing/2014/main" id="{4FCCDC71-F514-4710-B64D-E80145F106E1}"/>
              </a:ext>
            </a:extLst>
          </p:cNvPr>
          <p:cNvSpPr txBox="1"/>
          <p:nvPr/>
        </p:nvSpPr>
        <p:spPr>
          <a:xfrm>
            <a:off x="7633251" y="2511537"/>
            <a:ext cx="1504829" cy="938719"/>
          </a:xfrm>
          <a:prstGeom prst="rect">
            <a:avLst/>
          </a:prstGeom>
          <a:noFill/>
        </p:spPr>
        <p:txBody>
          <a:bodyPr wrap="square" rtlCol="0">
            <a:spAutoFit/>
          </a:bodyPr>
          <a:lstStyle/>
          <a:p>
            <a:r>
              <a:rPr kumimoji="1" lang="ja-JP" altLang="en-US" sz="1100" dirty="0"/>
              <a:t>「平成</a:t>
            </a:r>
            <a:r>
              <a:rPr kumimoji="1" lang="en-US" altLang="ja-JP" sz="1100" dirty="0"/>
              <a:t>30</a:t>
            </a:r>
            <a:r>
              <a:rPr kumimoji="1" lang="ja-JP" altLang="en-US" sz="1100" dirty="0"/>
              <a:t>年</a:t>
            </a:r>
            <a:r>
              <a:rPr kumimoji="1" lang="en-US" altLang="ja-JP" sz="1100" dirty="0"/>
              <a:t>9</a:t>
            </a:r>
            <a:r>
              <a:rPr kumimoji="1" lang="ja-JP" altLang="en-US" sz="1100" dirty="0"/>
              <a:t>月</a:t>
            </a:r>
            <a:r>
              <a:rPr kumimoji="1" lang="en-US" altLang="ja-JP" sz="1100" dirty="0"/>
              <a:t>6</a:t>
            </a:r>
            <a:r>
              <a:rPr kumimoji="1" lang="ja-JP" altLang="en-US" sz="1100" dirty="0"/>
              <a:t>日</a:t>
            </a:r>
            <a:r>
              <a:rPr kumimoji="1" lang="en-US" altLang="ja-JP" sz="1100" dirty="0"/>
              <a:t>03</a:t>
            </a:r>
            <a:r>
              <a:rPr kumimoji="1" lang="ja-JP" altLang="en-US" sz="1100" dirty="0"/>
              <a:t>時</a:t>
            </a:r>
            <a:r>
              <a:rPr kumimoji="1" lang="en-US" altLang="ja-JP" sz="1100" dirty="0"/>
              <a:t>08</a:t>
            </a:r>
            <a:r>
              <a:rPr kumimoji="1" lang="ja-JP" altLang="en-US" sz="1100" dirty="0"/>
              <a:t>分頃の胆振地方中東部の地震について（第２報）」（気象庁</a:t>
            </a:r>
            <a:r>
              <a:rPr kumimoji="1" lang="en-US" altLang="ja-JP" sz="1100" dirty="0"/>
              <a:t>, 2018</a:t>
            </a:r>
            <a:r>
              <a:rPr kumimoji="1" lang="ja-JP" altLang="en-US" sz="1100" dirty="0"/>
              <a:t>）</a:t>
            </a:r>
          </a:p>
        </p:txBody>
      </p:sp>
      <p:sp>
        <p:nvSpPr>
          <p:cNvPr id="23" name="テキスト ボックス 22">
            <a:extLst>
              <a:ext uri="{FF2B5EF4-FFF2-40B4-BE49-F238E27FC236}">
                <a16:creationId xmlns="" xmlns:a16="http://schemas.microsoft.com/office/drawing/2014/main" id="{7DDC5910-8B0E-4DA7-8AAF-E163D05123DA}"/>
              </a:ext>
            </a:extLst>
          </p:cNvPr>
          <p:cNvSpPr txBox="1"/>
          <p:nvPr/>
        </p:nvSpPr>
        <p:spPr>
          <a:xfrm>
            <a:off x="7041984" y="4866198"/>
            <a:ext cx="2004045" cy="646331"/>
          </a:xfrm>
          <a:prstGeom prst="rect">
            <a:avLst/>
          </a:prstGeom>
          <a:noFill/>
        </p:spPr>
        <p:txBody>
          <a:bodyPr wrap="square" rtlCol="0">
            <a:spAutoFit/>
          </a:bodyPr>
          <a:lstStyle/>
          <a:p>
            <a:r>
              <a:rPr kumimoji="1" lang="ja-JP" altLang="en-US" dirty="0"/>
              <a:t>注：</a:t>
            </a:r>
            <a:r>
              <a:rPr kumimoji="1" lang="en-US" altLang="ja-JP" dirty="0"/>
              <a:t>3</a:t>
            </a:r>
            <a:r>
              <a:rPr kumimoji="1" lang="ja-JP" altLang="en-US" dirty="0"/>
              <a:t>成分合成の最大値は</a:t>
            </a:r>
            <a:r>
              <a:rPr kumimoji="1" lang="en-US" altLang="ja-JP" dirty="0"/>
              <a:t>1796 gal</a:t>
            </a:r>
            <a:r>
              <a:rPr kumimoji="1" lang="ja-JP" altLang="en-US" dirty="0" err="1"/>
              <a:t>。</a:t>
            </a:r>
            <a:endParaRPr kumimoji="1" lang="ja-JP" altLang="en-US" dirty="0"/>
          </a:p>
        </p:txBody>
      </p:sp>
    </p:spTree>
    <p:extLst>
      <p:ext uri="{BB962C8B-B14F-4D97-AF65-F5344CB8AC3E}">
        <p14:creationId xmlns:p14="http://schemas.microsoft.com/office/powerpoint/2010/main" val="1619070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AA800B2-0B94-4B1E-AB8F-E021C614FF87}"/>
              </a:ext>
            </a:extLst>
          </p:cNvPr>
          <p:cNvSpPr>
            <a:spLocks noGrp="1"/>
          </p:cNvSpPr>
          <p:nvPr>
            <p:ph type="title"/>
          </p:nvPr>
        </p:nvSpPr>
        <p:spPr>
          <a:xfrm>
            <a:off x="628650" y="18331"/>
            <a:ext cx="7886700" cy="676495"/>
          </a:xfrm>
        </p:spPr>
        <p:txBody>
          <a:bodyPr>
            <a:noAutofit/>
          </a:bodyPr>
          <a:lstStyle/>
          <a:p>
            <a:r>
              <a:rPr kumimoji="1" lang="ja-JP" altLang="en-US" sz="3200" dirty="0"/>
              <a:t>揺れやすい石狩平野</a:t>
            </a:r>
          </a:p>
        </p:txBody>
      </p:sp>
      <p:pic>
        <p:nvPicPr>
          <p:cNvPr id="7" name="図 6">
            <a:extLst>
              <a:ext uri="{FF2B5EF4-FFF2-40B4-BE49-F238E27FC236}">
                <a16:creationId xmlns="" xmlns:a16="http://schemas.microsoft.com/office/drawing/2014/main" id="{B6C08B27-717E-4D14-84EC-9FB9A34F7B99}"/>
              </a:ext>
            </a:extLst>
          </p:cNvPr>
          <p:cNvPicPr>
            <a:picLocks noChangeAspect="1"/>
          </p:cNvPicPr>
          <p:nvPr/>
        </p:nvPicPr>
        <p:blipFill>
          <a:blip r:embed="rId2"/>
          <a:stretch>
            <a:fillRect/>
          </a:stretch>
        </p:blipFill>
        <p:spPr>
          <a:xfrm>
            <a:off x="2273156" y="1370175"/>
            <a:ext cx="6854941" cy="4901013"/>
          </a:xfrm>
          <a:prstGeom prst="rect">
            <a:avLst/>
          </a:prstGeom>
        </p:spPr>
      </p:pic>
      <p:sp>
        <p:nvSpPr>
          <p:cNvPr id="8" name="テキスト ボックス 7">
            <a:extLst>
              <a:ext uri="{FF2B5EF4-FFF2-40B4-BE49-F238E27FC236}">
                <a16:creationId xmlns="" xmlns:a16="http://schemas.microsoft.com/office/drawing/2014/main" id="{ABB9766F-6AAC-494C-8A81-BAE99EE71411}"/>
              </a:ext>
            </a:extLst>
          </p:cNvPr>
          <p:cNvSpPr txBox="1"/>
          <p:nvPr/>
        </p:nvSpPr>
        <p:spPr>
          <a:xfrm>
            <a:off x="2822713" y="628153"/>
            <a:ext cx="3974165" cy="369332"/>
          </a:xfrm>
          <a:prstGeom prst="rect">
            <a:avLst/>
          </a:prstGeom>
          <a:noFill/>
        </p:spPr>
        <p:txBody>
          <a:bodyPr wrap="none" rtlCol="0">
            <a:spAutoFit/>
          </a:bodyPr>
          <a:lstStyle/>
          <a:p>
            <a:r>
              <a:rPr kumimoji="1" lang="ja-JP" altLang="en-US" dirty="0"/>
              <a:t>表層地盤の微地形区分（</a:t>
            </a:r>
            <a:r>
              <a:rPr kumimoji="1" lang="en-US" altLang="ja-JP" dirty="0"/>
              <a:t>J-SHIS</a:t>
            </a:r>
            <a:r>
              <a:rPr kumimoji="1" lang="ja-JP" altLang="en-US" dirty="0"/>
              <a:t>より）</a:t>
            </a:r>
          </a:p>
        </p:txBody>
      </p:sp>
      <p:sp>
        <p:nvSpPr>
          <p:cNvPr id="9" name="正方形/長方形 8">
            <a:extLst>
              <a:ext uri="{FF2B5EF4-FFF2-40B4-BE49-F238E27FC236}">
                <a16:creationId xmlns="" xmlns:a16="http://schemas.microsoft.com/office/drawing/2014/main" id="{4BEA343B-2C21-461F-8733-118B49461BA7}"/>
              </a:ext>
            </a:extLst>
          </p:cNvPr>
          <p:cNvSpPr/>
          <p:nvPr/>
        </p:nvSpPr>
        <p:spPr>
          <a:xfrm>
            <a:off x="5040531" y="212984"/>
            <a:ext cx="3006144" cy="369332"/>
          </a:xfrm>
          <a:prstGeom prst="rect">
            <a:avLst/>
          </a:prstGeom>
        </p:spPr>
        <p:txBody>
          <a:bodyPr wrap="none">
            <a:spAutoFit/>
          </a:bodyPr>
          <a:lstStyle/>
          <a:p>
            <a:r>
              <a:rPr lang="ja-JP" altLang="en-US" dirty="0"/>
              <a:t>http://www.j-shis.bosai.go.jp/</a:t>
            </a:r>
          </a:p>
        </p:txBody>
      </p:sp>
      <p:sp>
        <p:nvSpPr>
          <p:cNvPr id="10" name="テキスト ボックス 9">
            <a:extLst>
              <a:ext uri="{FF2B5EF4-FFF2-40B4-BE49-F238E27FC236}">
                <a16:creationId xmlns="" xmlns:a16="http://schemas.microsoft.com/office/drawing/2014/main" id="{639AE9F5-06BB-4396-82A0-FAC20D4000AD}"/>
              </a:ext>
            </a:extLst>
          </p:cNvPr>
          <p:cNvSpPr txBox="1"/>
          <p:nvPr/>
        </p:nvSpPr>
        <p:spPr>
          <a:xfrm>
            <a:off x="4381168" y="883738"/>
            <a:ext cx="1168842" cy="369332"/>
          </a:xfrm>
          <a:prstGeom prst="rect">
            <a:avLst/>
          </a:prstGeom>
          <a:noFill/>
        </p:spPr>
        <p:txBody>
          <a:bodyPr wrap="square" rtlCol="0">
            <a:spAutoFit/>
          </a:bodyPr>
          <a:lstStyle/>
          <a:p>
            <a:r>
              <a:rPr kumimoji="1" lang="ja-JP" altLang="en-US" dirty="0">
                <a:solidFill>
                  <a:srgbClr val="C00000"/>
                </a:solidFill>
              </a:rPr>
              <a:t>後背湿地</a:t>
            </a:r>
          </a:p>
        </p:txBody>
      </p:sp>
      <p:cxnSp>
        <p:nvCxnSpPr>
          <p:cNvPr id="12" name="直線矢印コネクタ 11">
            <a:extLst>
              <a:ext uri="{FF2B5EF4-FFF2-40B4-BE49-F238E27FC236}">
                <a16:creationId xmlns="" xmlns:a16="http://schemas.microsoft.com/office/drawing/2014/main" id="{13E808DF-6449-4050-83A0-B340D1A55020}"/>
              </a:ext>
            </a:extLst>
          </p:cNvPr>
          <p:cNvCxnSpPr>
            <a:cxnSpLocks/>
          </p:cNvCxnSpPr>
          <p:nvPr/>
        </p:nvCxnSpPr>
        <p:spPr>
          <a:xfrm flipH="1" flipV="1">
            <a:off x="5184250" y="1230166"/>
            <a:ext cx="932345" cy="220501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 xmlns:a16="http://schemas.microsoft.com/office/drawing/2014/main" id="{774ACD96-F362-46D8-BF9C-B55EA5EF8029}"/>
              </a:ext>
            </a:extLst>
          </p:cNvPr>
          <p:cNvSpPr txBox="1"/>
          <p:nvPr/>
        </p:nvSpPr>
        <p:spPr>
          <a:xfrm>
            <a:off x="13093" y="608325"/>
            <a:ext cx="2470615" cy="3831818"/>
          </a:xfrm>
          <a:prstGeom prst="rect">
            <a:avLst/>
          </a:prstGeom>
          <a:noFill/>
        </p:spPr>
        <p:txBody>
          <a:bodyPr wrap="square" rtlCol="0">
            <a:spAutoFit/>
          </a:bodyPr>
          <a:lstStyle/>
          <a:p>
            <a:pPr>
              <a:lnSpc>
                <a:spcPct val="150000"/>
              </a:lnSpc>
            </a:pPr>
            <a:r>
              <a:rPr kumimoji="1" lang="ja-JP" altLang="en-US" dirty="0"/>
              <a:t>地震による地表面の揺れは「震源」「深い構造（地殻・上部マントル）」「浅い地盤構造」の影響を受ける。</a:t>
            </a:r>
            <a:endParaRPr kumimoji="1" lang="en-US" altLang="ja-JP" dirty="0"/>
          </a:p>
          <a:p>
            <a:pPr>
              <a:lnSpc>
                <a:spcPct val="150000"/>
              </a:lnSpc>
            </a:pPr>
            <a:r>
              <a:rPr kumimoji="1" lang="ja-JP" altLang="en-US" dirty="0"/>
              <a:t>今回札幌でも大きく揺れたのは、浅い地盤の影響が大きいと考えられる。</a:t>
            </a:r>
          </a:p>
        </p:txBody>
      </p:sp>
      <p:pic>
        <p:nvPicPr>
          <p:cNvPr id="17" name="図 16">
            <a:extLst>
              <a:ext uri="{FF2B5EF4-FFF2-40B4-BE49-F238E27FC236}">
                <a16:creationId xmlns="" xmlns:a16="http://schemas.microsoft.com/office/drawing/2014/main" id="{F4AC99D9-09D5-46F1-A322-B0E804FE97C3}"/>
              </a:ext>
            </a:extLst>
          </p:cNvPr>
          <p:cNvPicPr>
            <a:picLocks noChangeAspect="1"/>
          </p:cNvPicPr>
          <p:nvPr/>
        </p:nvPicPr>
        <p:blipFill>
          <a:blip r:embed="rId3"/>
          <a:stretch>
            <a:fillRect/>
          </a:stretch>
        </p:blipFill>
        <p:spPr>
          <a:xfrm>
            <a:off x="0" y="4436827"/>
            <a:ext cx="4065239" cy="2341959"/>
          </a:xfrm>
          <a:prstGeom prst="rect">
            <a:avLst/>
          </a:prstGeom>
        </p:spPr>
      </p:pic>
      <p:sp>
        <p:nvSpPr>
          <p:cNvPr id="18" name="テキスト ボックス 17">
            <a:extLst>
              <a:ext uri="{FF2B5EF4-FFF2-40B4-BE49-F238E27FC236}">
                <a16:creationId xmlns="" xmlns:a16="http://schemas.microsoft.com/office/drawing/2014/main" id="{BA3B8443-D4C6-49D2-9326-CFB7194844BC}"/>
              </a:ext>
            </a:extLst>
          </p:cNvPr>
          <p:cNvSpPr txBox="1"/>
          <p:nvPr/>
        </p:nvSpPr>
        <p:spPr>
          <a:xfrm>
            <a:off x="2032619" y="5997361"/>
            <a:ext cx="2160632" cy="600164"/>
          </a:xfrm>
          <a:prstGeom prst="rect">
            <a:avLst/>
          </a:prstGeom>
          <a:noFill/>
        </p:spPr>
        <p:txBody>
          <a:bodyPr wrap="square" rtlCol="0">
            <a:spAutoFit/>
          </a:bodyPr>
          <a:lstStyle/>
          <a:p>
            <a:r>
              <a:rPr kumimoji="1" lang="ja-JP" altLang="en-US" sz="1100" dirty="0"/>
              <a:t>「平成</a:t>
            </a:r>
            <a:r>
              <a:rPr kumimoji="1" lang="en-US" altLang="ja-JP" sz="1100" dirty="0"/>
              <a:t>30</a:t>
            </a:r>
            <a:r>
              <a:rPr kumimoji="1" lang="ja-JP" altLang="en-US" sz="1100" dirty="0"/>
              <a:t>年</a:t>
            </a:r>
            <a:r>
              <a:rPr kumimoji="1" lang="en-US" altLang="ja-JP" sz="1100" dirty="0"/>
              <a:t>9</a:t>
            </a:r>
            <a:r>
              <a:rPr kumimoji="1" lang="ja-JP" altLang="en-US" sz="1100" dirty="0"/>
              <a:t>月</a:t>
            </a:r>
            <a:r>
              <a:rPr kumimoji="1" lang="en-US" altLang="ja-JP" sz="1100" dirty="0"/>
              <a:t>6</a:t>
            </a:r>
            <a:r>
              <a:rPr kumimoji="1" lang="ja-JP" altLang="en-US" sz="1100" dirty="0"/>
              <a:t>日</a:t>
            </a:r>
            <a:r>
              <a:rPr kumimoji="1" lang="en-US" altLang="ja-JP" sz="1100" dirty="0"/>
              <a:t>03</a:t>
            </a:r>
            <a:r>
              <a:rPr kumimoji="1" lang="ja-JP" altLang="en-US" sz="1100" dirty="0"/>
              <a:t>時</a:t>
            </a:r>
            <a:r>
              <a:rPr kumimoji="1" lang="en-US" altLang="ja-JP" sz="1100" dirty="0"/>
              <a:t>08</a:t>
            </a:r>
            <a:r>
              <a:rPr kumimoji="1" lang="ja-JP" altLang="en-US" sz="1100" dirty="0"/>
              <a:t>分頃の胆振地方中東部の地震について（第２報）」（気象庁</a:t>
            </a:r>
            <a:r>
              <a:rPr kumimoji="1" lang="en-US" altLang="ja-JP" sz="1100" dirty="0"/>
              <a:t>, 2018</a:t>
            </a:r>
            <a:r>
              <a:rPr kumimoji="1" lang="ja-JP" altLang="en-US" sz="1100" dirty="0"/>
              <a:t>）</a:t>
            </a:r>
          </a:p>
        </p:txBody>
      </p:sp>
    </p:spTree>
    <p:extLst>
      <p:ext uri="{BB962C8B-B14F-4D97-AF65-F5344CB8AC3E}">
        <p14:creationId xmlns:p14="http://schemas.microsoft.com/office/powerpoint/2010/main" val="69653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AA800B2-0B94-4B1E-AB8F-E021C614FF87}"/>
              </a:ext>
            </a:extLst>
          </p:cNvPr>
          <p:cNvSpPr>
            <a:spLocks noGrp="1"/>
          </p:cNvSpPr>
          <p:nvPr>
            <p:ph type="title"/>
          </p:nvPr>
        </p:nvSpPr>
        <p:spPr>
          <a:xfrm>
            <a:off x="628650" y="18331"/>
            <a:ext cx="7886700" cy="676495"/>
          </a:xfrm>
        </p:spPr>
        <p:txBody>
          <a:bodyPr>
            <a:noAutofit/>
          </a:bodyPr>
          <a:lstStyle/>
          <a:p>
            <a:r>
              <a:rPr kumimoji="1" lang="ja-JP" altLang="en-US" sz="3200" dirty="0"/>
              <a:t>揺れやすい石狩平野</a:t>
            </a:r>
          </a:p>
        </p:txBody>
      </p:sp>
      <p:pic>
        <p:nvPicPr>
          <p:cNvPr id="6" name="図 5">
            <a:extLst>
              <a:ext uri="{FF2B5EF4-FFF2-40B4-BE49-F238E27FC236}">
                <a16:creationId xmlns="" xmlns:a16="http://schemas.microsoft.com/office/drawing/2014/main" id="{7A3DA081-E0AB-4CBC-B9B9-98931116D0D3}"/>
              </a:ext>
            </a:extLst>
          </p:cNvPr>
          <p:cNvPicPr>
            <a:picLocks noChangeAspect="1"/>
          </p:cNvPicPr>
          <p:nvPr/>
        </p:nvPicPr>
        <p:blipFill>
          <a:blip r:embed="rId2"/>
          <a:stretch>
            <a:fillRect/>
          </a:stretch>
        </p:blipFill>
        <p:spPr>
          <a:xfrm>
            <a:off x="1989299" y="1346952"/>
            <a:ext cx="7154701" cy="5097583"/>
          </a:xfrm>
          <a:prstGeom prst="rect">
            <a:avLst/>
          </a:prstGeom>
        </p:spPr>
      </p:pic>
      <p:sp>
        <p:nvSpPr>
          <p:cNvPr id="8" name="テキスト ボックス 7">
            <a:extLst>
              <a:ext uri="{FF2B5EF4-FFF2-40B4-BE49-F238E27FC236}">
                <a16:creationId xmlns="" xmlns:a16="http://schemas.microsoft.com/office/drawing/2014/main" id="{1230D6E4-4FBB-4930-BC6C-879905E56687}"/>
              </a:ext>
            </a:extLst>
          </p:cNvPr>
          <p:cNvSpPr txBox="1"/>
          <p:nvPr/>
        </p:nvSpPr>
        <p:spPr>
          <a:xfrm>
            <a:off x="2822616" y="994948"/>
            <a:ext cx="5359159" cy="369332"/>
          </a:xfrm>
          <a:prstGeom prst="rect">
            <a:avLst/>
          </a:prstGeom>
          <a:noFill/>
        </p:spPr>
        <p:txBody>
          <a:bodyPr wrap="none" rtlCol="0">
            <a:spAutoFit/>
          </a:bodyPr>
          <a:lstStyle/>
          <a:p>
            <a:r>
              <a:rPr kumimoji="1" lang="ja-JP" altLang="en-US" dirty="0"/>
              <a:t>表層地盤による地盤増幅率（</a:t>
            </a:r>
            <a:r>
              <a:rPr kumimoji="1" lang="en-US" altLang="ja-JP" dirty="0"/>
              <a:t>J-SHIS</a:t>
            </a:r>
            <a:r>
              <a:rPr kumimoji="1" lang="ja-JP" altLang="en-US" dirty="0"/>
              <a:t>より一部改変）</a:t>
            </a:r>
          </a:p>
        </p:txBody>
      </p:sp>
      <p:sp>
        <p:nvSpPr>
          <p:cNvPr id="9" name="正方形/長方形 8">
            <a:extLst>
              <a:ext uri="{FF2B5EF4-FFF2-40B4-BE49-F238E27FC236}">
                <a16:creationId xmlns="" xmlns:a16="http://schemas.microsoft.com/office/drawing/2014/main" id="{E3B80882-2AE3-4E6E-8C3D-46DEF0B8E3BC}"/>
              </a:ext>
            </a:extLst>
          </p:cNvPr>
          <p:cNvSpPr/>
          <p:nvPr/>
        </p:nvSpPr>
        <p:spPr>
          <a:xfrm>
            <a:off x="5040531" y="634280"/>
            <a:ext cx="3006144" cy="369332"/>
          </a:xfrm>
          <a:prstGeom prst="rect">
            <a:avLst/>
          </a:prstGeom>
        </p:spPr>
        <p:txBody>
          <a:bodyPr wrap="none">
            <a:spAutoFit/>
          </a:bodyPr>
          <a:lstStyle/>
          <a:p>
            <a:r>
              <a:rPr lang="ja-JP" altLang="en-US" dirty="0"/>
              <a:t>http://www.j-shis.bosai.go.jp/</a:t>
            </a:r>
          </a:p>
        </p:txBody>
      </p:sp>
      <p:pic>
        <p:nvPicPr>
          <p:cNvPr id="11" name="図 10">
            <a:extLst>
              <a:ext uri="{FF2B5EF4-FFF2-40B4-BE49-F238E27FC236}">
                <a16:creationId xmlns="" xmlns:a16="http://schemas.microsoft.com/office/drawing/2014/main" id="{662F1390-DAC8-490C-A88B-83149BAF735E}"/>
              </a:ext>
            </a:extLst>
          </p:cNvPr>
          <p:cNvPicPr>
            <a:picLocks noChangeAspect="1"/>
          </p:cNvPicPr>
          <p:nvPr/>
        </p:nvPicPr>
        <p:blipFill>
          <a:blip r:embed="rId3"/>
          <a:stretch>
            <a:fillRect/>
          </a:stretch>
        </p:blipFill>
        <p:spPr>
          <a:xfrm>
            <a:off x="0" y="4436827"/>
            <a:ext cx="4065239" cy="2341959"/>
          </a:xfrm>
          <a:prstGeom prst="rect">
            <a:avLst/>
          </a:prstGeom>
        </p:spPr>
      </p:pic>
      <p:sp>
        <p:nvSpPr>
          <p:cNvPr id="12" name="テキスト ボックス 11">
            <a:extLst>
              <a:ext uri="{FF2B5EF4-FFF2-40B4-BE49-F238E27FC236}">
                <a16:creationId xmlns="" xmlns:a16="http://schemas.microsoft.com/office/drawing/2014/main" id="{9CE21041-8EC0-4DDE-9194-87243164BD18}"/>
              </a:ext>
            </a:extLst>
          </p:cNvPr>
          <p:cNvSpPr txBox="1"/>
          <p:nvPr/>
        </p:nvSpPr>
        <p:spPr>
          <a:xfrm>
            <a:off x="2032619" y="5997361"/>
            <a:ext cx="2160632" cy="600164"/>
          </a:xfrm>
          <a:prstGeom prst="rect">
            <a:avLst/>
          </a:prstGeom>
          <a:noFill/>
        </p:spPr>
        <p:txBody>
          <a:bodyPr wrap="square" rtlCol="0">
            <a:spAutoFit/>
          </a:bodyPr>
          <a:lstStyle/>
          <a:p>
            <a:r>
              <a:rPr kumimoji="1" lang="ja-JP" altLang="en-US" sz="1100" dirty="0"/>
              <a:t>「平成</a:t>
            </a:r>
            <a:r>
              <a:rPr kumimoji="1" lang="en-US" altLang="ja-JP" sz="1100" dirty="0"/>
              <a:t>30</a:t>
            </a:r>
            <a:r>
              <a:rPr kumimoji="1" lang="ja-JP" altLang="en-US" sz="1100" dirty="0"/>
              <a:t>年</a:t>
            </a:r>
            <a:r>
              <a:rPr kumimoji="1" lang="en-US" altLang="ja-JP" sz="1100" dirty="0"/>
              <a:t>9</a:t>
            </a:r>
            <a:r>
              <a:rPr kumimoji="1" lang="ja-JP" altLang="en-US" sz="1100" dirty="0"/>
              <a:t>月</a:t>
            </a:r>
            <a:r>
              <a:rPr kumimoji="1" lang="en-US" altLang="ja-JP" sz="1100" dirty="0"/>
              <a:t>6</a:t>
            </a:r>
            <a:r>
              <a:rPr kumimoji="1" lang="ja-JP" altLang="en-US" sz="1100" dirty="0"/>
              <a:t>日</a:t>
            </a:r>
            <a:r>
              <a:rPr kumimoji="1" lang="en-US" altLang="ja-JP" sz="1100" dirty="0"/>
              <a:t>03</a:t>
            </a:r>
            <a:r>
              <a:rPr kumimoji="1" lang="ja-JP" altLang="en-US" sz="1100" dirty="0"/>
              <a:t>時</a:t>
            </a:r>
            <a:r>
              <a:rPr kumimoji="1" lang="en-US" altLang="ja-JP" sz="1100" dirty="0"/>
              <a:t>08</a:t>
            </a:r>
            <a:r>
              <a:rPr kumimoji="1" lang="ja-JP" altLang="en-US" sz="1100" dirty="0"/>
              <a:t>分頃の胆振地方中東部の地震について（第２報）」（気象庁</a:t>
            </a:r>
            <a:r>
              <a:rPr kumimoji="1" lang="en-US" altLang="ja-JP" sz="1100" dirty="0"/>
              <a:t>, 2018</a:t>
            </a:r>
            <a:r>
              <a:rPr kumimoji="1" lang="ja-JP" altLang="en-US" sz="1100" dirty="0"/>
              <a:t>）</a:t>
            </a:r>
          </a:p>
        </p:txBody>
      </p:sp>
      <p:sp>
        <p:nvSpPr>
          <p:cNvPr id="15" name="テキスト ボックス 14">
            <a:extLst>
              <a:ext uri="{FF2B5EF4-FFF2-40B4-BE49-F238E27FC236}">
                <a16:creationId xmlns="" xmlns:a16="http://schemas.microsoft.com/office/drawing/2014/main" id="{51D65CBC-C0CB-497B-8902-34CA7C67781D}"/>
              </a:ext>
            </a:extLst>
          </p:cNvPr>
          <p:cNvSpPr txBox="1"/>
          <p:nvPr/>
        </p:nvSpPr>
        <p:spPr>
          <a:xfrm>
            <a:off x="80987" y="488972"/>
            <a:ext cx="1908312" cy="4203267"/>
          </a:xfrm>
          <a:prstGeom prst="rect">
            <a:avLst/>
          </a:prstGeom>
          <a:noFill/>
        </p:spPr>
        <p:txBody>
          <a:bodyPr wrap="square" rtlCol="0">
            <a:spAutoFit/>
          </a:bodyPr>
          <a:lstStyle/>
          <a:p>
            <a:pPr>
              <a:lnSpc>
                <a:spcPct val="150000"/>
              </a:lnSpc>
            </a:pPr>
            <a:r>
              <a:rPr kumimoji="1" lang="ja-JP" altLang="en-US" dirty="0"/>
              <a:t>石狩平野では、表層地盤による地震増幅率が大きい。</a:t>
            </a:r>
            <a:endParaRPr kumimoji="1" lang="en-US" altLang="ja-JP" dirty="0"/>
          </a:p>
          <a:p>
            <a:pPr>
              <a:lnSpc>
                <a:spcPct val="150000"/>
              </a:lnSpc>
            </a:pPr>
            <a:r>
              <a:rPr kumimoji="1" lang="ja-JP" altLang="en-US" dirty="0"/>
              <a:t>石狩平野は、表層だけでなく、堆積層全体も厚い。その影響も大きいかもしれない。</a:t>
            </a:r>
          </a:p>
        </p:txBody>
      </p:sp>
      <p:pic>
        <p:nvPicPr>
          <p:cNvPr id="4" name="図 3">
            <a:extLst>
              <a:ext uri="{FF2B5EF4-FFF2-40B4-BE49-F238E27FC236}">
                <a16:creationId xmlns="" xmlns:a16="http://schemas.microsoft.com/office/drawing/2014/main" id="{187DE1CB-3D46-4A4C-9D5F-A2E206F4EBB2}"/>
              </a:ext>
            </a:extLst>
          </p:cNvPr>
          <p:cNvPicPr>
            <a:picLocks noChangeAspect="1"/>
          </p:cNvPicPr>
          <p:nvPr/>
        </p:nvPicPr>
        <p:blipFill>
          <a:blip r:embed="rId4"/>
          <a:stretch>
            <a:fillRect/>
          </a:stretch>
        </p:blipFill>
        <p:spPr>
          <a:xfrm>
            <a:off x="4108559" y="6048809"/>
            <a:ext cx="5032131" cy="548716"/>
          </a:xfrm>
          <a:prstGeom prst="rect">
            <a:avLst/>
          </a:prstGeom>
        </p:spPr>
      </p:pic>
    </p:spTree>
    <p:extLst>
      <p:ext uri="{BB962C8B-B14F-4D97-AF65-F5344CB8AC3E}">
        <p14:creationId xmlns:p14="http://schemas.microsoft.com/office/powerpoint/2010/main" val="425313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C9FEB58-F6A9-4E6E-8652-CB737688E1EE}"/>
              </a:ext>
            </a:extLst>
          </p:cNvPr>
          <p:cNvSpPr>
            <a:spLocks noGrp="1"/>
          </p:cNvSpPr>
          <p:nvPr>
            <p:ph type="title"/>
          </p:nvPr>
        </p:nvSpPr>
        <p:spPr/>
        <p:txBody>
          <a:bodyPr/>
          <a:lstStyle/>
          <a:p>
            <a:r>
              <a:rPr kumimoji="1" lang="ja-JP" altLang="en-US" dirty="0" smtClean="0"/>
              <a:t>本家</a:t>
            </a:r>
            <a:r>
              <a:rPr kumimoji="1" lang="en-US" altLang="ja-JP" dirty="0" smtClean="0"/>
              <a:t>IRIS</a:t>
            </a:r>
            <a:r>
              <a:rPr kumimoji="1" lang="ja-JP" altLang="en-US" dirty="0" smtClean="0"/>
              <a:t>版</a:t>
            </a:r>
            <a:r>
              <a:rPr kumimoji="1" lang="ja-JP" altLang="en-US" dirty="0"/>
              <a:t>の方針に対する変更点・追加点</a:t>
            </a:r>
          </a:p>
        </p:txBody>
      </p:sp>
      <p:sp>
        <p:nvSpPr>
          <p:cNvPr id="3" name="コンテンツ プレースホルダー 2">
            <a:extLst>
              <a:ext uri="{FF2B5EF4-FFF2-40B4-BE49-F238E27FC236}">
                <a16:creationId xmlns="" xmlns:a16="http://schemas.microsoft.com/office/drawing/2014/main" id="{6983D377-C7FF-4B82-8FAA-C62A28B43D44}"/>
              </a:ext>
            </a:extLst>
          </p:cNvPr>
          <p:cNvSpPr>
            <a:spLocks noGrp="1"/>
          </p:cNvSpPr>
          <p:nvPr>
            <p:ph idx="1"/>
          </p:nvPr>
        </p:nvSpPr>
        <p:spPr>
          <a:xfrm>
            <a:off x="628650" y="1825624"/>
            <a:ext cx="7886700" cy="4667249"/>
          </a:xfrm>
        </p:spPr>
        <p:txBody>
          <a:bodyPr>
            <a:noAutofit/>
          </a:bodyPr>
          <a:lstStyle/>
          <a:p>
            <a:r>
              <a:rPr lang="ja-JP" altLang="en-US" sz="2000" dirty="0"/>
              <a:t>地学を学ぶ高校生や大学生を対象にする</a:t>
            </a:r>
            <a:endParaRPr lang="en-US" altLang="ja-JP" sz="2000" dirty="0"/>
          </a:p>
          <a:p>
            <a:r>
              <a:rPr lang="ja-JP" altLang="en-US" sz="2000" dirty="0"/>
              <a:t>当面は本家</a:t>
            </a:r>
            <a:r>
              <a:rPr lang="en-US" altLang="ja-JP" sz="2000" dirty="0"/>
              <a:t>Teachable moments</a:t>
            </a:r>
            <a:r>
              <a:rPr lang="ja-JP" altLang="en-US" sz="2000" dirty="0"/>
              <a:t>のない日本周辺の地震を対象にする</a:t>
            </a:r>
          </a:p>
          <a:p>
            <a:r>
              <a:rPr lang="en-US" altLang="ja-JP" sz="2000" dirty="0" smtClean="0"/>
              <a:t>IRIS</a:t>
            </a:r>
            <a:r>
              <a:rPr lang="ja-JP" altLang="en-US" sz="2000" dirty="0" smtClean="0"/>
              <a:t>版は数時間以内としているが、それは難しい</a:t>
            </a:r>
            <a:r>
              <a:rPr lang="ja-JP" altLang="en-US" sz="2000" dirty="0"/>
              <a:t>ので、</a:t>
            </a:r>
            <a:r>
              <a:rPr lang="en-US" altLang="ja-JP" sz="2000" dirty="0"/>
              <a:t>12</a:t>
            </a:r>
            <a:r>
              <a:rPr lang="ja-JP" altLang="en-US" sz="2000" dirty="0"/>
              <a:t>時間以内を目標にする</a:t>
            </a:r>
            <a:endParaRPr lang="en-US" altLang="ja-JP" sz="2000" dirty="0"/>
          </a:p>
          <a:p>
            <a:r>
              <a:rPr lang="ja-JP" altLang="en-US" sz="2000" dirty="0"/>
              <a:t>作業時間</a:t>
            </a:r>
            <a:r>
              <a:rPr lang="en-US" altLang="ja-JP" sz="2000" dirty="0"/>
              <a:t>1</a:t>
            </a:r>
            <a:r>
              <a:rPr lang="ja-JP" altLang="en-US" sz="2000" dirty="0"/>
              <a:t>～</a:t>
            </a:r>
            <a:r>
              <a:rPr lang="en-US" altLang="ja-JP" sz="2000" dirty="0"/>
              <a:t>2</a:t>
            </a:r>
            <a:r>
              <a:rPr lang="ja-JP" altLang="en-US" sz="2000" dirty="0"/>
              <a:t>時間程度で作れることを目安にする</a:t>
            </a:r>
            <a:endParaRPr lang="en-US" altLang="ja-JP" sz="2000" dirty="0"/>
          </a:p>
          <a:p>
            <a:r>
              <a:rPr lang="en-US" altLang="ja-JP" sz="2000" dirty="0"/>
              <a:t>8</a:t>
            </a:r>
            <a:r>
              <a:rPr lang="ja-JP" altLang="en-US" sz="2000" dirty="0"/>
              <a:t>～</a:t>
            </a:r>
            <a:r>
              <a:rPr lang="en-US" altLang="ja-JP" sz="2000" dirty="0"/>
              <a:t>9</a:t>
            </a:r>
            <a:r>
              <a:rPr lang="ja-JP" altLang="en-US" sz="2000" dirty="0"/>
              <a:t>割はルーティンで作れるようにする</a:t>
            </a:r>
            <a:endParaRPr lang="en-US" altLang="ja-JP" sz="2000" dirty="0"/>
          </a:p>
          <a:p>
            <a:r>
              <a:rPr kumimoji="1" lang="ja-JP" altLang="en-US" sz="2000" dirty="0"/>
              <a:t>検証</a:t>
            </a:r>
            <a:r>
              <a:rPr kumimoji="1" lang="ja-JP" altLang="en-US" sz="2000" dirty="0" smtClean="0"/>
              <a:t>可能性を保証するため</a:t>
            </a:r>
            <a:r>
              <a:rPr kumimoji="1" lang="ja-JP" altLang="en-US" sz="2000" dirty="0"/>
              <a:t>、多くの人がアクセス可能な情報のみにする</a:t>
            </a:r>
            <a:endParaRPr kumimoji="1" lang="en-US" altLang="ja-JP" sz="2000" dirty="0"/>
          </a:p>
          <a:p>
            <a:r>
              <a:rPr kumimoji="1" lang="en-US" altLang="ja-JP" sz="2000" dirty="0" smtClean="0"/>
              <a:t>IRIS</a:t>
            </a:r>
            <a:r>
              <a:rPr kumimoji="1" lang="ja-JP" altLang="en-US" sz="2000" dirty="0" smtClean="0"/>
              <a:t>版は報道写真を利用しているが、日本では許諾が必要で、それを</a:t>
            </a:r>
            <a:r>
              <a:rPr kumimoji="1" lang="ja-JP" altLang="en-US" sz="2000" dirty="0"/>
              <a:t>短時間で得るのは難しそうなので、なるべく使わない</a:t>
            </a:r>
            <a:endParaRPr kumimoji="1" lang="en-US" altLang="ja-JP" sz="2000" dirty="0"/>
          </a:p>
          <a:p>
            <a:r>
              <a:rPr kumimoji="1" lang="en-US" altLang="ja-JP" sz="2000" dirty="0" smtClean="0"/>
              <a:t>IRIS</a:t>
            </a:r>
            <a:r>
              <a:rPr kumimoji="1" lang="ja-JP" altLang="en-US" sz="2000" dirty="0" smtClean="0"/>
              <a:t>版は動画のストックがあり、それを利用しているが、当方は動画のストックがないため、利用しない</a:t>
            </a:r>
            <a:endParaRPr kumimoji="1" lang="en-US" altLang="ja-JP" sz="2000" dirty="0"/>
          </a:p>
        </p:txBody>
      </p:sp>
      <p:sp>
        <p:nvSpPr>
          <p:cNvPr id="4" name="正方形/長方形 3">
            <a:extLst>
              <a:ext uri="{FF2B5EF4-FFF2-40B4-BE49-F238E27FC236}">
                <a16:creationId xmlns="" xmlns:a16="http://schemas.microsoft.com/office/drawing/2014/main" id="{62D6C8E2-924B-4C8D-A53A-9FF3D48F5023}"/>
              </a:ext>
            </a:extLst>
          </p:cNvPr>
          <p:cNvSpPr/>
          <p:nvPr/>
        </p:nvSpPr>
        <p:spPr>
          <a:xfrm>
            <a:off x="628650" y="112992"/>
            <a:ext cx="877163" cy="369332"/>
          </a:xfrm>
          <a:prstGeom prst="rect">
            <a:avLst/>
          </a:prstGeom>
        </p:spPr>
        <p:txBody>
          <a:bodyPr wrap="none">
            <a:spAutoFit/>
          </a:bodyPr>
          <a:lstStyle/>
          <a:p>
            <a:r>
              <a:rPr lang="ja-JP" altLang="en-US" dirty="0"/>
              <a:t>非表示</a:t>
            </a:r>
          </a:p>
        </p:txBody>
      </p:sp>
    </p:spTree>
    <p:extLst>
      <p:ext uri="{BB962C8B-B14F-4D97-AF65-F5344CB8AC3E}">
        <p14:creationId xmlns:p14="http://schemas.microsoft.com/office/powerpoint/2010/main" val="4085210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29841" y="185351"/>
            <a:ext cx="7886700" cy="741406"/>
          </a:xfrm>
        </p:spPr>
        <p:txBody>
          <a:bodyPr>
            <a:normAutofit/>
          </a:bodyPr>
          <a:lstStyle/>
          <a:p>
            <a:r>
              <a:rPr lang="ja-JP" altLang="en-US" sz="3600" dirty="0" smtClean="0"/>
              <a:t>最近の地震に関するスライド教材</a:t>
            </a:r>
            <a:endParaRPr kumimoji="1" lang="ja-JP" altLang="en-US" sz="3600" dirty="0"/>
          </a:p>
        </p:txBody>
      </p:sp>
      <p:sp>
        <p:nvSpPr>
          <p:cNvPr id="4" name="テキスト プレースホルダー 3"/>
          <p:cNvSpPr>
            <a:spLocks noGrp="1"/>
          </p:cNvSpPr>
          <p:nvPr>
            <p:ph type="body" idx="1"/>
          </p:nvPr>
        </p:nvSpPr>
        <p:spPr>
          <a:xfrm>
            <a:off x="629842" y="926757"/>
            <a:ext cx="3868340" cy="823912"/>
          </a:xfrm>
        </p:spPr>
        <p:txBody>
          <a:bodyPr/>
          <a:lstStyle/>
          <a:p>
            <a:r>
              <a:rPr kumimoji="1" lang="ja-JP" altLang="en-US" dirty="0" smtClean="0"/>
              <a:t>作成者・連絡先</a:t>
            </a:r>
            <a:endParaRPr kumimoji="1" lang="ja-JP" altLang="en-US" dirty="0"/>
          </a:p>
        </p:txBody>
      </p:sp>
      <p:sp>
        <p:nvSpPr>
          <p:cNvPr id="5" name="コンテンツ プレースホルダー 4"/>
          <p:cNvSpPr>
            <a:spLocks noGrp="1"/>
          </p:cNvSpPr>
          <p:nvPr>
            <p:ph sz="half" idx="2"/>
          </p:nvPr>
        </p:nvSpPr>
        <p:spPr>
          <a:xfrm>
            <a:off x="629842" y="1750671"/>
            <a:ext cx="3999306" cy="1672152"/>
          </a:xfrm>
        </p:spPr>
        <p:txBody>
          <a:bodyPr>
            <a:normAutofit/>
          </a:bodyPr>
          <a:lstStyle/>
          <a:p>
            <a:pPr marL="0" indent="0">
              <a:lnSpc>
                <a:spcPct val="100000"/>
              </a:lnSpc>
              <a:buNone/>
            </a:pPr>
            <a:r>
              <a:rPr kumimoji="1" lang="ja-JP" altLang="en-US" sz="1800" dirty="0" smtClean="0"/>
              <a:t>小林励司</a:t>
            </a:r>
            <a:endParaRPr kumimoji="1" lang="en-US" altLang="ja-JP" sz="1800" dirty="0" smtClean="0"/>
          </a:p>
          <a:p>
            <a:pPr marL="0" indent="0">
              <a:lnSpc>
                <a:spcPct val="100000"/>
              </a:lnSpc>
              <a:buNone/>
            </a:pPr>
            <a:r>
              <a:rPr lang="ja-JP" altLang="en-US" sz="1800" dirty="0" smtClean="0"/>
              <a:t>鹿児島大学大学院理工学研究科</a:t>
            </a:r>
            <a:endParaRPr lang="en-US" altLang="ja-JP" sz="1800" dirty="0" smtClean="0"/>
          </a:p>
          <a:p>
            <a:pPr marL="0" indent="0">
              <a:lnSpc>
                <a:spcPct val="100000"/>
              </a:lnSpc>
              <a:buNone/>
            </a:pPr>
            <a:r>
              <a:rPr kumimoji="1" lang="en-US" altLang="ja-JP" sz="1800" dirty="0" smtClean="0"/>
              <a:t>E-mail: </a:t>
            </a:r>
            <a:r>
              <a:rPr kumimoji="1" lang="en-US" altLang="ja-JP" sz="1800" dirty="0" err="1" smtClean="0"/>
              <a:t>reiji</a:t>
            </a:r>
            <a:r>
              <a:rPr kumimoji="1" lang="en-US" altLang="ja-JP" sz="1800" dirty="0" smtClean="0"/>
              <a:t> </a:t>
            </a:r>
            <a:r>
              <a:rPr kumimoji="1" lang="ja-JP" altLang="en-US" sz="1800" dirty="0" smtClean="0"/>
              <a:t>あっと</a:t>
            </a:r>
            <a:r>
              <a:rPr kumimoji="1" lang="en-US" altLang="ja-JP" sz="1800" dirty="0" smtClean="0"/>
              <a:t> </a:t>
            </a:r>
            <a:r>
              <a:rPr kumimoji="1" lang="en-US" altLang="ja-JP" sz="1800" dirty="0" err="1" smtClean="0"/>
              <a:t>sci.kagoshima-u.ac.jp</a:t>
            </a:r>
            <a:endParaRPr kumimoji="1" lang="en-US" altLang="ja-JP" sz="1800" dirty="0" smtClean="0"/>
          </a:p>
        </p:txBody>
      </p:sp>
      <p:sp>
        <p:nvSpPr>
          <p:cNvPr id="6" name="テキスト プレースホルダー 5"/>
          <p:cNvSpPr>
            <a:spLocks noGrp="1"/>
          </p:cNvSpPr>
          <p:nvPr>
            <p:ph type="body" sz="quarter" idx="3"/>
          </p:nvPr>
        </p:nvSpPr>
        <p:spPr>
          <a:xfrm>
            <a:off x="4629149" y="926757"/>
            <a:ext cx="3887391" cy="823912"/>
          </a:xfrm>
        </p:spPr>
        <p:txBody>
          <a:bodyPr/>
          <a:lstStyle/>
          <a:p>
            <a:r>
              <a:rPr kumimoji="1" lang="ja-JP" altLang="en-US" dirty="0" smtClean="0"/>
              <a:t>謝辞</a:t>
            </a:r>
            <a:endParaRPr kumimoji="1" lang="ja-JP" altLang="en-US" dirty="0"/>
          </a:p>
        </p:txBody>
      </p:sp>
      <p:sp>
        <p:nvSpPr>
          <p:cNvPr id="7" name="コンテンツ プレースホルダー 6"/>
          <p:cNvSpPr>
            <a:spLocks noGrp="1"/>
          </p:cNvSpPr>
          <p:nvPr>
            <p:ph sz="quarter" idx="4"/>
          </p:nvPr>
        </p:nvSpPr>
        <p:spPr>
          <a:xfrm>
            <a:off x="4629150" y="1750668"/>
            <a:ext cx="4378926" cy="4847839"/>
          </a:xfrm>
        </p:spPr>
        <p:txBody>
          <a:bodyPr>
            <a:noAutofit/>
          </a:bodyPr>
          <a:lstStyle/>
          <a:p>
            <a:pPr marL="0" indent="0">
              <a:lnSpc>
                <a:spcPct val="150000"/>
              </a:lnSpc>
              <a:buNone/>
            </a:pPr>
            <a:r>
              <a:rPr lang="ja-JP" altLang="en-US" sz="1800" dirty="0" smtClean="0"/>
              <a:t>もともとのアイデアは</a:t>
            </a:r>
            <a:r>
              <a:rPr lang="en-US" altLang="ja-JP" sz="1800" dirty="0" smtClean="0"/>
              <a:t>Incorporated </a:t>
            </a:r>
            <a:r>
              <a:rPr lang="en-US" altLang="ja-JP" sz="1800" dirty="0"/>
              <a:t>Research Institutes for Seismology</a:t>
            </a:r>
            <a:r>
              <a:rPr lang="ja-JP" altLang="en-US" sz="1800" dirty="0"/>
              <a:t> </a:t>
            </a:r>
            <a:r>
              <a:rPr lang="en-US" altLang="ja-JP" sz="1800" dirty="0"/>
              <a:t>(IRIS</a:t>
            </a:r>
            <a:r>
              <a:rPr lang="en-US" altLang="ja-JP" sz="1800" dirty="0" smtClean="0"/>
              <a:t>)</a:t>
            </a:r>
            <a:r>
              <a:rPr lang="ja-JP" altLang="en-US" sz="1800" dirty="0" smtClean="0"/>
              <a:t>の</a:t>
            </a:r>
            <a:r>
              <a:rPr lang="en-US" altLang="ja-JP" sz="1800" dirty="0" smtClean="0"/>
              <a:t>Recent Earthquake Teachable Moments</a:t>
            </a:r>
            <a:r>
              <a:rPr lang="ja-JP" altLang="en-US" sz="1800" dirty="0" smtClean="0"/>
              <a:t>です。</a:t>
            </a:r>
            <a:endParaRPr kumimoji="1" lang="en-US" altLang="ja-JP" sz="1800" dirty="0" smtClean="0"/>
          </a:p>
          <a:p>
            <a:pPr marL="0" indent="0">
              <a:lnSpc>
                <a:spcPct val="150000"/>
              </a:lnSpc>
              <a:buNone/>
            </a:pPr>
            <a:r>
              <a:rPr kumimoji="1" lang="ja-JP" altLang="en-US" sz="1800" dirty="0" smtClean="0"/>
              <a:t>本スライド作成にあたり、気象庁の報道発表資料、および防災科学技術研究所</a:t>
            </a:r>
            <a:r>
              <a:rPr kumimoji="1" lang="en-US" altLang="ja-JP" sz="1800" dirty="0" smtClean="0"/>
              <a:t>J-RISQ,  J-SHIS</a:t>
            </a:r>
            <a:r>
              <a:rPr kumimoji="1" lang="ja-JP" altLang="en-US" sz="1800" dirty="0" smtClean="0"/>
              <a:t>と</a:t>
            </a:r>
            <a:r>
              <a:rPr kumimoji="1" lang="en-US" altLang="ja-JP" sz="1800" dirty="0" smtClean="0"/>
              <a:t>IRIS </a:t>
            </a:r>
            <a:r>
              <a:rPr kumimoji="1" lang="ja-JP" altLang="en-US" sz="1800" dirty="0" smtClean="0"/>
              <a:t>の</a:t>
            </a:r>
            <a:r>
              <a:rPr kumimoji="1" lang="en-US" altLang="ja-JP" sz="1800" dirty="0" smtClean="0"/>
              <a:t>IRIS Earthquake Browser</a:t>
            </a:r>
            <a:r>
              <a:rPr kumimoji="1" lang="ja-JP" altLang="en-US" sz="1800" dirty="0" smtClean="0"/>
              <a:t>の図表を引用いたしました。また防災科学技術研究所 </a:t>
            </a:r>
            <a:r>
              <a:rPr kumimoji="1" lang="en-US" altLang="ja-JP" sz="1800" dirty="0" smtClean="0"/>
              <a:t>K-NET</a:t>
            </a:r>
            <a:r>
              <a:rPr kumimoji="1" lang="ja-JP" altLang="en-US" sz="1800" dirty="0" smtClean="0"/>
              <a:t>のデータとアプリケーションソフト</a:t>
            </a:r>
            <a:r>
              <a:rPr kumimoji="1" lang="en-US" altLang="ja-JP" sz="1800" dirty="0" smtClean="0"/>
              <a:t>Strong Motion Data Analysis 2</a:t>
            </a:r>
            <a:r>
              <a:rPr kumimoji="1" lang="ja-JP" altLang="en-US" sz="1800" dirty="0" smtClean="0"/>
              <a:t>を利用いたしました。感謝いたします。</a:t>
            </a:r>
            <a:endParaRPr kumimoji="1" lang="ja-JP" altLang="en-US" sz="1800" dirty="0"/>
          </a:p>
        </p:txBody>
      </p:sp>
      <p:sp>
        <p:nvSpPr>
          <p:cNvPr id="8" name="テキスト ボックス 7"/>
          <p:cNvSpPr txBox="1"/>
          <p:nvPr/>
        </p:nvSpPr>
        <p:spPr>
          <a:xfrm>
            <a:off x="629841" y="3302505"/>
            <a:ext cx="3868341" cy="3416320"/>
          </a:xfrm>
          <a:prstGeom prst="rect">
            <a:avLst/>
          </a:prstGeom>
          <a:noFill/>
        </p:spPr>
        <p:txBody>
          <a:bodyPr wrap="square" rtlCol="0">
            <a:spAutoFit/>
          </a:bodyPr>
          <a:lstStyle/>
          <a:p>
            <a:pPr>
              <a:lnSpc>
                <a:spcPct val="150000"/>
              </a:lnSpc>
            </a:pPr>
            <a:r>
              <a:rPr kumimoji="1" lang="ja-JP" altLang="en-US" sz="1600" b="1" dirty="0" smtClean="0"/>
              <a:t>利用上の注意</a:t>
            </a:r>
            <a:r>
              <a:rPr kumimoji="1" lang="ja-JP" altLang="en-US" sz="1600" dirty="0" smtClean="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600" dirty="0" smtClean="0"/>
          </a:p>
        </p:txBody>
      </p:sp>
    </p:spTree>
    <p:extLst>
      <p:ext uri="{BB962C8B-B14F-4D97-AF65-F5344CB8AC3E}">
        <p14:creationId xmlns:p14="http://schemas.microsoft.com/office/powerpoint/2010/main" val="84537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061556B-8AFE-4628-8219-3558476CB607}"/>
              </a:ext>
            </a:extLst>
          </p:cNvPr>
          <p:cNvSpPr>
            <a:spLocks noGrp="1"/>
          </p:cNvSpPr>
          <p:nvPr>
            <p:ph type="title"/>
          </p:nvPr>
        </p:nvSpPr>
        <p:spPr/>
        <p:txBody>
          <a:bodyPr/>
          <a:lstStyle/>
          <a:p>
            <a:r>
              <a:rPr kumimoji="1" lang="ja-JP" altLang="en-US" dirty="0"/>
              <a:t>ここまで本編</a:t>
            </a:r>
          </a:p>
        </p:txBody>
      </p:sp>
      <p:sp>
        <p:nvSpPr>
          <p:cNvPr id="3" name="コンテンツ プレースホルダー 2">
            <a:extLst>
              <a:ext uri="{FF2B5EF4-FFF2-40B4-BE49-F238E27FC236}">
                <a16:creationId xmlns="" xmlns:a16="http://schemas.microsoft.com/office/drawing/2014/main" id="{64A88AEF-7335-46FF-9340-F62729C6DEA6}"/>
              </a:ext>
            </a:extLst>
          </p:cNvPr>
          <p:cNvSpPr>
            <a:spLocks noGrp="1"/>
          </p:cNvSpPr>
          <p:nvPr>
            <p:ph idx="1"/>
          </p:nvPr>
        </p:nvSpPr>
        <p:spPr/>
        <p:txBody>
          <a:bodyPr/>
          <a:lstStyle/>
          <a:p>
            <a:endParaRPr kumimoji="1" lang="ja-JP" altLang="en-US"/>
          </a:p>
        </p:txBody>
      </p:sp>
      <p:sp>
        <p:nvSpPr>
          <p:cNvPr id="4" name="正方形/長方形 3">
            <a:extLst>
              <a:ext uri="{FF2B5EF4-FFF2-40B4-BE49-F238E27FC236}">
                <a16:creationId xmlns="" xmlns:a16="http://schemas.microsoft.com/office/drawing/2014/main" id="{98D2C483-0BEB-4704-9F3A-CA4443DE1808}"/>
              </a:ext>
            </a:extLst>
          </p:cNvPr>
          <p:cNvSpPr/>
          <p:nvPr/>
        </p:nvSpPr>
        <p:spPr>
          <a:xfrm>
            <a:off x="628650" y="112992"/>
            <a:ext cx="877163" cy="369332"/>
          </a:xfrm>
          <a:prstGeom prst="rect">
            <a:avLst/>
          </a:prstGeom>
        </p:spPr>
        <p:txBody>
          <a:bodyPr wrap="none">
            <a:spAutoFit/>
          </a:bodyPr>
          <a:lstStyle/>
          <a:p>
            <a:r>
              <a:rPr lang="ja-JP" altLang="en-US" dirty="0"/>
              <a:t>非表示</a:t>
            </a:r>
          </a:p>
        </p:txBody>
      </p:sp>
    </p:spTree>
    <p:extLst>
      <p:ext uri="{BB962C8B-B14F-4D97-AF65-F5344CB8AC3E}">
        <p14:creationId xmlns:p14="http://schemas.microsoft.com/office/powerpoint/2010/main" val="3476051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07AB980-6081-4BC2-BC0A-536770852E8E}"/>
              </a:ext>
            </a:extLst>
          </p:cNvPr>
          <p:cNvSpPr>
            <a:spLocks noGrp="1"/>
          </p:cNvSpPr>
          <p:nvPr>
            <p:ph type="title"/>
          </p:nvPr>
        </p:nvSpPr>
        <p:spPr>
          <a:xfrm>
            <a:off x="628650" y="18255"/>
            <a:ext cx="7886700" cy="1031317"/>
          </a:xfrm>
        </p:spPr>
        <p:txBody>
          <a:bodyPr>
            <a:normAutofit/>
          </a:bodyPr>
          <a:lstStyle/>
          <a:p>
            <a:r>
              <a:rPr kumimoji="1" lang="ja-JP" altLang="en-US" sz="3200" dirty="0"/>
              <a:t>参考：当初未受信だったデータを含む震度分布</a:t>
            </a:r>
          </a:p>
        </p:txBody>
      </p:sp>
      <p:sp>
        <p:nvSpPr>
          <p:cNvPr id="3" name="コンテンツ プレースホルダー 2">
            <a:extLst>
              <a:ext uri="{FF2B5EF4-FFF2-40B4-BE49-F238E27FC236}">
                <a16:creationId xmlns="" xmlns:a16="http://schemas.microsoft.com/office/drawing/2014/main" id="{BFDA960A-A2B0-414E-8A93-C8837F1E9D71}"/>
              </a:ext>
            </a:extLst>
          </p:cNvPr>
          <p:cNvSpPr>
            <a:spLocks noGrp="1"/>
          </p:cNvSpPr>
          <p:nvPr>
            <p:ph idx="1"/>
          </p:nvPr>
        </p:nvSpPr>
        <p:spPr/>
        <p:txBody>
          <a:bodyPr/>
          <a:lstStyle/>
          <a:p>
            <a:endParaRPr kumimoji="1" lang="ja-JP" altLang="en-US" dirty="0"/>
          </a:p>
        </p:txBody>
      </p:sp>
      <p:pic>
        <p:nvPicPr>
          <p:cNvPr id="6" name="図 5">
            <a:extLst>
              <a:ext uri="{FF2B5EF4-FFF2-40B4-BE49-F238E27FC236}">
                <a16:creationId xmlns="" xmlns:a16="http://schemas.microsoft.com/office/drawing/2014/main" id="{1D309370-B000-44D4-8183-ED464CB8549D}"/>
              </a:ext>
            </a:extLst>
          </p:cNvPr>
          <p:cNvPicPr>
            <a:picLocks noChangeAspect="1"/>
          </p:cNvPicPr>
          <p:nvPr/>
        </p:nvPicPr>
        <p:blipFill>
          <a:blip r:embed="rId2"/>
          <a:stretch>
            <a:fillRect/>
          </a:stretch>
        </p:blipFill>
        <p:spPr>
          <a:xfrm>
            <a:off x="2864136" y="512279"/>
            <a:ext cx="6345721" cy="6345721"/>
          </a:xfrm>
          <a:prstGeom prst="rect">
            <a:avLst/>
          </a:prstGeom>
        </p:spPr>
      </p:pic>
      <p:sp>
        <p:nvSpPr>
          <p:cNvPr id="4" name="テキスト ボックス 3">
            <a:extLst>
              <a:ext uri="{FF2B5EF4-FFF2-40B4-BE49-F238E27FC236}">
                <a16:creationId xmlns="" xmlns:a16="http://schemas.microsoft.com/office/drawing/2014/main" id="{3D067C6B-AE5F-47A6-B92F-C729BB0E2326}"/>
              </a:ext>
            </a:extLst>
          </p:cNvPr>
          <p:cNvSpPr txBox="1"/>
          <p:nvPr/>
        </p:nvSpPr>
        <p:spPr>
          <a:xfrm>
            <a:off x="4770782" y="1165112"/>
            <a:ext cx="3185487" cy="369332"/>
          </a:xfrm>
          <a:prstGeom prst="rect">
            <a:avLst/>
          </a:prstGeom>
          <a:noFill/>
        </p:spPr>
        <p:txBody>
          <a:bodyPr wrap="none" rtlCol="0">
            <a:spAutoFit/>
          </a:bodyPr>
          <a:lstStyle/>
          <a:p>
            <a:r>
              <a:rPr kumimoji="1" lang="ja-JP" altLang="en-US" dirty="0"/>
              <a:t>気象庁震度データベースより</a:t>
            </a:r>
          </a:p>
        </p:txBody>
      </p:sp>
      <p:sp>
        <p:nvSpPr>
          <p:cNvPr id="7" name="正方形/長方形 6">
            <a:extLst>
              <a:ext uri="{FF2B5EF4-FFF2-40B4-BE49-F238E27FC236}">
                <a16:creationId xmlns="" xmlns:a16="http://schemas.microsoft.com/office/drawing/2014/main" id="{73D4CE61-5ECA-4684-AD7F-3FD52315B6A3}"/>
              </a:ext>
            </a:extLst>
          </p:cNvPr>
          <p:cNvSpPr/>
          <p:nvPr/>
        </p:nvSpPr>
        <p:spPr>
          <a:xfrm>
            <a:off x="374209" y="980446"/>
            <a:ext cx="877163" cy="369332"/>
          </a:xfrm>
          <a:prstGeom prst="rect">
            <a:avLst/>
          </a:prstGeom>
        </p:spPr>
        <p:txBody>
          <a:bodyPr wrap="none">
            <a:spAutoFit/>
          </a:bodyPr>
          <a:lstStyle/>
          <a:p>
            <a:r>
              <a:rPr lang="ja-JP" altLang="en-US" dirty="0"/>
              <a:t>非表示</a:t>
            </a:r>
          </a:p>
        </p:txBody>
      </p:sp>
    </p:spTree>
    <p:extLst>
      <p:ext uri="{BB962C8B-B14F-4D97-AF65-F5344CB8AC3E}">
        <p14:creationId xmlns:p14="http://schemas.microsoft.com/office/powerpoint/2010/main" val="3756208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4DECF79-2266-4174-92A8-7382481FF5A1}"/>
              </a:ext>
            </a:extLst>
          </p:cNvPr>
          <p:cNvSpPr>
            <a:spLocks noGrp="1"/>
          </p:cNvSpPr>
          <p:nvPr>
            <p:ph type="title"/>
          </p:nvPr>
        </p:nvSpPr>
        <p:spPr/>
        <p:txBody>
          <a:bodyPr/>
          <a:lstStyle/>
          <a:p>
            <a:r>
              <a:rPr kumimoji="1" lang="ja-JP" altLang="en-US" dirty="0"/>
              <a:t>地震波形データ</a:t>
            </a:r>
          </a:p>
        </p:txBody>
      </p:sp>
      <p:pic>
        <p:nvPicPr>
          <p:cNvPr id="8" name="図 7" descr="スクリーンショット が含まれている画像&#10;&#10;非常に高い精度で生成された説明">
            <a:extLst>
              <a:ext uri="{FF2B5EF4-FFF2-40B4-BE49-F238E27FC236}">
                <a16:creationId xmlns="" xmlns:a16="http://schemas.microsoft.com/office/drawing/2014/main" id="{A5F51B6B-CC6F-41E4-8E51-95B557CFD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0393"/>
            <a:ext cx="9144000" cy="5370049"/>
          </a:xfrm>
          <a:prstGeom prst="rect">
            <a:avLst/>
          </a:prstGeom>
        </p:spPr>
      </p:pic>
      <p:cxnSp>
        <p:nvCxnSpPr>
          <p:cNvPr id="10" name="直線コネクタ 9">
            <a:extLst>
              <a:ext uri="{FF2B5EF4-FFF2-40B4-BE49-F238E27FC236}">
                <a16:creationId xmlns="" xmlns:a16="http://schemas.microsoft.com/office/drawing/2014/main" id="{A46D1496-031F-445F-83CA-1E9C32A1B813}"/>
              </a:ext>
            </a:extLst>
          </p:cNvPr>
          <p:cNvCxnSpPr/>
          <p:nvPr/>
        </p:nvCxnSpPr>
        <p:spPr>
          <a:xfrm>
            <a:off x="2059385" y="37558"/>
            <a:ext cx="0" cy="6490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 xmlns:a16="http://schemas.microsoft.com/office/drawing/2014/main" id="{8A1E36BE-15B2-4EA1-8044-F9A466514995}"/>
              </a:ext>
            </a:extLst>
          </p:cNvPr>
          <p:cNvCxnSpPr/>
          <p:nvPr/>
        </p:nvCxnSpPr>
        <p:spPr>
          <a:xfrm>
            <a:off x="0" y="5661329"/>
            <a:ext cx="96687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 xmlns:a16="http://schemas.microsoft.com/office/drawing/2014/main" id="{04547F31-1B1C-4303-B7FD-618C9DBA3760}"/>
              </a:ext>
            </a:extLst>
          </p:cNvPr>
          <p:cNvCxnSpPr/>
          <p:nvPr/>
        </p:nvCxnSpPr>
        <p:spPr>
          <a:xfrm>
            <a:off x="-420094" y="2474181"/>
            <a:ext cx="96687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 xmlns:a16="http://schemas.microsoft.com/office/drawing/2014/main" id="{9BCABAAE-ED21-4DDF-A60F-BF7F51C1EAA5}"/>
              </a:ext>
            </a:extLst>
          </p:cNvPr>
          <p:cNvCxnSpPr/>
          <p:nvPr/>
        </p:nvCxnSpPr>
        <p:spPr>
          <a:xfrm>
            <a:off x="7157496" y="107506"/>
            <a:ext cx="0" cy="6490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 xmlns:a16="http://schemas.microsoft.com/office/drawing/2014/main" id="{86D5D05B-F15C-45B1-83D4-37576BE8EF96}"/>
              </a:ext>
            </a:extLst>
          </p:cNvPr>
          <p:cNvCxnSpPr/>
          <p:nvPr/>
        </p:nvCxnSpPr>
        <p:spPr>
          <a:xfrm>
            <a:off x="4603804" y="183768"/>
            <a:ext cx="0" cy="6490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 xmlns:a16="http://schemas.microsoft.com/office/drawing/2014/main" id="{8D42AC9D-8E59-4744-A5CE-8136A928057D}"/>
              </a:ext>
            </a:extLst>
          </p:cNvPr>
          <p:cNvCxnSpPr/>
          <p:nvPr/>
        </p:nvCxnSpPr>
        <p:spPr>
          <a:xfrm>
            <a:off x="5878661" y="37557"/>
            <a:ext cx="0" cy="6490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 xmlns:a16="http://schemas.microsoft.com/office/drawing/2014/main" id="{A3C14469-C76D-4D78-AE14-ACB2FBBC170C}"/>
              </a:ext>
            </a:extLst>
          </p:cNvPr>
          <p:cNvCxnSpPr/>
          <p:nvPr/>
        </p:nvCxnSpPr>
        <p:spPr>
          <a:xfrm>
            <a:off x="3334244" y="183768"/>
            <a:ext cx="0" cy="6490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 xmlns:a16="http://schemas.microsoft.com/office/drawing/2014/main" id="{2964C2F0-05DD-4A79-ABB2-172DFA3A458D}"/>
              </a:ext>
            </a:extLst>
          </p:cNvPr>
          <p:cNvCxnSpPr/>
          <p:nvPr/>
        </p:nvCxnSpPr>
        <p:spPr>
          <a:xfrm>
            <a:off x="789826" y="602551"/>
            <a:ext cx="0" cy="6490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 xmlns:a16="http://schemas.microsoft.com/office/drawing/2014/main" id="{F518EFB3-8862-4926-BC96-05C8E3187E48}"/>
              </a:ext>
            </a:extLst>
          </p:cNvPr>
          <p:cNvCxnSpPr/>
          <p:nvPr/>
        </p:nvCxnSpPr>
        <p:spPr>
          <a:xfrm>
            <a:off x="-524786" y="4876800"/>
            <a:ext cx="96687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 xmlns:a16="http://schemas.microsoft.com/office/drawing/2014/main" id="{7A85A667-6A8A-4A07-B97C-5569B250F9C0}"/>
              </a:ext>
            </a:extLst>
          </p:cNvPr>
          <p:cNvCxnSpPr/>
          <p:nvPr/>
        </p:nvCxnSpPr>
        <p:spPr>
          <a:xfrm>
            <a:off x="-524786" y="4073718"/>
            <a:ext cx="96687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 xmlns:a16="http://schemas.microsoft.com/office/drawing/2014/main" id="{ED331741-7F72-4CE0-A83C-F3FB837EA1F9}"/>
              </a:ext>
            </a:extLst>
          </p:cNvPr>
          <p:cNvCxnSpPr/>
          <p:nvPr/>
        </p:nvCxnSpPr>
        <p:spPr>
          <a:xfrm>
            <a:off x="-524786" y="3282788"/>
            <a:ext cx="96687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 xmlns:a16="http://schemas.microsoft.com/office/drawing/2014/main" id="{8F7B76EF-A809-4EA1-A496-B68BF290976D}"/>
              </a:ext>
            </a:extLst>
          </p:cNvPr>
          <p:cNvCxnSpPr/>
          <p:nvPr/>
        </p:nvCxnSpPr>
        <p:spPr>
          <a:xfrm flipV="1">
            <a:off x="789826" y="2474181"/>
            <a:ext cx="1269559" cy="3187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 xmlns:a16="http://schemas.microsoft.com/office/drawing/2014/main" id="{329D043D-F34F-4058-B6F1-3A032BF4540F}"/>
              </a:ext>
            </a:extLst>
          </p:cNvPr>
          <p:cNvCxnSpPr>
            <a:cxnSpLocks/>
          </p:cNvCxnSpPr>
          <p:nvPr/>
        </p:nvCxnSpPr>
        <p:spPr>
          <a:xfrm flipV="1">
            <a:off x="789828" y="3273950"/>
            <a:ext cx="1260285" cy="2386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 xmlns:a16="http://schemas.microsoft.com/office/drawing/2014/main" id="{FA2E37EF-5D21-4204-81F6-5FA67B3F4315}"/>
              </a:ext>
            </a:extLst>
          </p:cNvPr>
          <p:cNvCxnSpPr>
            <a:cxnSpLocks/>
          </p:cNvCxnSpPr>
          <p:nvPr/>
        </p:nvCxnSpPr>
        <p:spPr>
          <a:xfrm flipV="1">
            <a:off x="780553" y="4069229"/>
            <a:ext cx="1278832" cy="1590984"/>
          </a:xfrm>
          <a:prstGeom prst="line">
            <a:avLst/>
          </a:prstGeom>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 xmlns:a16="http://schemas.microsoft.com/office/drawing/2014/main" id="{8B7F12ED-798A-47B5-A550-D486B22F3C9C}"/>
              </a:ext>
            </a:extLst>
          </p:cNvPr>
          <p:cNvSpPr/>
          <p:nvPr/>
        </p:nvSpPr>
        <p:spPr>
          <a:xfrm>
            <a:off x="628650" y="112992"/>
            <a:ext cx="877163" cy="369332"/>
          </a:xfrm>
          <a:prstGeom prst="rect">
            <a:avLst/>
          </a:prstGeom>
        </p:spPr>
        <p:txBody>
          <a:bodyPr wrap="none">
            <a:spAutoFit/>
          </a:bodyPr>
          <a:lstStyle/>
          <a:p>
            <a:r>
              <a:rPr lang="ja-JP" altLang="en-US" dirty="0"/>
              <a:t>非表示</a:t>
            </a:r>
          </a:p>
        </p:txBody>
      </p:sp>
    </p:spTree>
    <p:extLst>
      <p:ext uri="{BB962C8B-B14F-4D97-AF65-F5344CB8AC3E}">
        <p14:creationId xmlns:p14="http://schemas.microsoft.com/office/powerpoint/2010/main" val="488133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4DECF79-2266-4174-92A8-7382481FF5A1}"/>
              </a:ext>
            </a:extLst>
          </p:cNvPr>
          <p:cNvSpPr>
            <a:spLocks noGrp="1"/>
          </p:cNvSpPr>
          <p:nvPr>
            <p:ph type="title"/>
          </p:nvPr>
        </p:nvSpPr>
        <p:spPr>
          <a:xfrm>
            <a:off x="628650" y="365127"/>
            <a:ext cx="7886700" cy="481688"/>
          </a:xfrm>
        </p:spPr>
        <p:txBody>
          <a:bodyPr>
            <a:noAutofit/>
          </a:bodyPr>
          <a:lstStyle/>
          <a:p>
            <a:r>
              <a:rPr kumimoji="1" lang="ja-JP" altLang="en-US" sz="3600" dirty="0"/>
              <a:t>地震波形</a:t>
            </a:r>
          </a:p>
        </p:txBody>
      </p:sp>
      <p:pic>
        <p:nvPicPr>
          <p:cNvPr id="8" name="図 7" descr="スクリーンショット が含まれている画像&#10;&#10;非常に高い精度で生成された説明">
            <a:extLst>
              <a:ext uri="{FF2B5EF4-FFF2-40B4-BE49-F238E27FC236}">
                <a16:creationId xmlns="" xmlns:a16="http://schemas.microsoft.com/office/drawing/2014/main" id="{A5F51B6B-CC6F-41E4-8E51-95B557CFD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0393"/>
            <a:ext cx="9144000" cy="5370049"/>
          </a:xfrm>
          <a:prstGeom prst="rect">
            <a:avLst/>
          </a:prstGeom>
        </p:spPr>
      </p:pic>
      <p:grpSp>
        <p:nvGrpSpPr>
          <p:cNvPr id="30" name="グループ化 29">
            <a:extLst>
              <a:ext uri="{FF2B5EF4-FFF2-40B4-BE49-F238E27FC236}">
                <a16:creationId xmlns="" xmlns:a16="http://schemas.microsoft.com/office/drawing/2014/main" id="{9F5C7EAE-8656-49B0-B644-54F631AA95FC}"/>
              </a:ext>
            </a:extLst>
          </p:cNvPr>
          <p:cNvGrpSpPr/>
          <p:nvPr/>
        </p:nvGrpSpPr>
        <p:grpSpPr>
          <a:xfrm>
            <a:off x="852115" y="4685622"/>
            <a:ext cx="531878" cy="1325564"/>
            <a:chOff x="780553" y="2474181"/>
            <a:chExt cx="1278832" cy="3187148"/>
          </a:xfrm>
        </p:grpSpPr>
        <p:cxnSp>
          <p:nvCxnSpPr>
            <p:cNvPr id="24" name="直線コネクタ 23">
              <a:extLst>
                <a:ext uri="{FF2B5EF4-FFF2-40B4-BE49-F238E27FC236}">
                  <a16:creationId xmlns="" xmlns:a16="http://schemas.microsoft.com/office/drawing/2014/main" id="{8F7B76EF-A809-4EA1-A496-B68BF290976D}"/>
                </a:ext>
              </a:extLst>
            </p:cNvPr>
            <p:cNvCxnSpPr>
              <a:cxnSpLocks/>
            </p:cNvCxnSpPr>
            <p:nvPr/>
          </p:nvCxnSpPr>
          <p:spPr>
            <a:xfrm flipV="1">
              <a:off x="789826" y="2474181"/>
              <a:ext cx="1269559" cy="318714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 xmlns:a16="http://schemas.microsoft.com/office/drawing/2014/main" id="{329D043D-F34F-4058-B6F1-3A032BF4540F}"/>
                </a:ext>
              </a:extLst>
            </p:cNvPr>
            <p:cNvCxnSpPr>
              <a:cxnSpLocks/>
            </p:cNvCxnSpPr>
            <p:nvPr/>
          </p:nvCxnSpPr>
          <p:spPr>
            <a:xfrm flipV="1">
              <a:off x="789828" y="3273950"/>
              <a:ext cx="1260285" cy="238626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 xmlns:a16="http://schemas.microsoft.com/office/drawing/2014/main" id="{FA2E37EF-5D21-4204-81F6-5FA67B3F4315}"/>
                </a:ext>
              </a:extLst>
            </p:cNvPr>
            <p:cNvCxnSpPr>
              <a:cxnSpLocks/>
            </p:cNvCxnSpPr>
            <p:nvPr/>
          </p:nvCxnSpPr>
          <p:spPr>
            <a:xfrm flipV="1">
              <a:off x="780553" y="4069229"/>
              <a:ext cx="1278832" cy="159098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テキスト ボックス 22">
            <a:extLst>
              <a:ext uri="{FF2B5EF4-FFF2-40B4-BE49-F238E27FC236}">
                <a16:creationId xmlns="" xmlns:a16="http://schemas.microsoft.com/office/drawing/2014/main" id="{DF086ACD-9B4C-40D0-AACF-D95996EE3A0C}"/>
              </a:ext>
            </a:extLst>
          </p:cNvPr>
          <p:cNvSpPr txBox="1"/>
          <p:nvPr/>
        </p:nvSpPr>
        <p:spPr>
          <a:xfrm>
            <a:off x="724303" y="4336294"/>
            <a:ext cx="963725" cy="369332"/>
          </a:xfrm>
          <a:prstGeom prst="rect">
            <a:avLst/>
          </a:prstGeom>
          <a:noFill/>
        </p:spPr>
        <p:txBody>
          <a:bodyPr wrap="none" rtlCol="0">
            <a:spAutoFit/>
          </a:bodyPr>
          <a:lstStyle/>
          <a:p>
            <a:r>
              <a:rPr kumimoji="1" lang="en-US" altLang="ja-JP" dirty="0">
                <a:solidFill>
                  <a:srgbClr val="C00000"/>
                </a:solidFill>
              </a:rPr>
              <a:t>8 km/</a:t>
            </a:r>
            <a:r>
              <a:rPr kumimoji="1" lang="ja-JP" altLang="en-US" dirty="0">
                <a:solidFill>
                  <a:srgbClr val="C00000"/>
                </a:solidFill>
              </a:rPr>
              <a:t>秒</a:t>
            </a:r>
          </a:p>
        </p:txBody>
      </p:sp>
      <p:sp>
        <p:nvSpPr>
          <p:cNvPr id="28" name="テキスト ボックス 27">
            <a:extLst>
              <a:ext uri="{FF2B5EF4-FFF2-40B4-BE49-F238E27FC236}">
                <a16:creationId xmlns="" xmlns:a16="http://schemas.microsoft.com/office/drawing/2014/main" id="{8B3BFCF7-7C14-4057-9152-E74AE1D51537}"/>
              </a:ext>
            </a:extLst>
          </p:cNvPr>
          <p:cNvSpPr txBox="1"/>
          <p:nvPr/>
        </p:nvSpPr>
        <p:spPr>
          <a:xfrm>
            <a:off x="1276240" y="4740922"/>
            <a:ext cx="963725" cy="369332"/>
          </a:xfrm>
          <a:prstGeom prst="rect">
            <a:avLst/>
          </a:prstGeom>
          <a:noFill/>
        </p:spPr>
        <p:txBody>
          <a:bodyPr wrap="none" rtlCol="0">
            <a:spAutoFit/>
          </a:bodyPr>
          <a:lstStyle/>
          <a:p>
            <a:r>
              <a:rPr kumimoji="1" lang="en-US" altLang="ja-JP" dirty="0">
                <a:solidFill>
                  <a:srgbClr val="C00000"/>
                </a:solidFill>
              </a:rPr>
              <a:t>6 km/</a:t>
            </a:r>
            <a:r>
              <a:rPr kumimoji="1" lang="ja-JP" altLang="en-US" dirty="0">
                <a:solidFill>
                  <a:srgbClr val="C00000"/>
                </a:solidFill>
              </a:rPr>
              <a:t>秒</a:t>
            </a:r>
          </a:p>
        </p:txBody>
      </p:sp>
      <p:sp>
        <p:nvSpPr>
          <p:cNvPr id="29" name="テキスト ボックス 28">
            <a:extLst>
              <a:ext uri="{FF2B5EF4-FFF2-40B4-BE49-F238E27FC236}">
                <a16:creationId xmlns="" xmlns:a16="http://schemas.microsoft.com/office/drawing/2014/main" id="{C209D4DE-865A-41E2-BF88-49EA66BD8682}"/>
              </a:ext>
            </a:extLst>
          </p:cNvPr>
          <p:cNvSpPr txBox="1"/>
          <p:nvPr/>
        </p:nvSpPr>
        <p:spPr>
          <a:xfrm>
            <a:off x="1206165" y="5278055"/>
            <a:ext cx="963725" cy="369332"/>
          </a:xfrm>
          <a:prstGeom prst="rect">
            <a:avLst/>
          </a:prstGeom>
          <a:noFill/>
        </p:spPr>
        <p:txBody>
          <a:bodyPr wrap="none" rtlCol="0">
            <a:spAutoFit/>
          </a:bodyPr>
          <a:lstStyle/>
          <a:p>
            <a:r>
              <a:rPr kumimoji="1" lang="en-US" altLang="ja-JP" dirty="0">
                <a:solidFill>
                  <a:srgbClr val="C00000"/>
                </a:solidFill>
              </a:rPr>
              <a:t>4 km/</a:t>
            </a:r>
            <a:r>
              <a:rPr kumimoji="1" lang="ja-JP" altLang="en-US" dirty="0">
                <a:solidFill>
                  <a:srgbClr val="C00000"/>
                </a:solidFill>
              </a:rPr>
              <a:t>秒</a:t>
            </a:r>
          </a:p>
        </p:txBody>
      </p:sp>
      <p:sp>
        <p:nvSpPr>
          <p:cNvPr id="31" name="テキスト ボックス 30">
            <a:extLst>
              <a:ext uri="{FF2B5EF4-FFF2-40B4-BE49-F238E27FC236}">
                <a16:creationId xmlns="" xmlns:a16="http://schemas.microsoft.com/office/drawing/2014/main" id="{EB1E8ED6-828F-4626-AB82-641D211321B5}"/>
              </a:ext>
            </a:extLst>
          </p:cNvPr>
          <p:cNvSpPr txBox="1"/>
          <p:nvPr/>
        </p:nvSpPr>
        <p:spPr>
          <a:xfrm>
            <a:off x="349199" y="5934846"/>
            <a:ext cx="1338828" cy="646331"/>
          </a:xfrm>
          <a:prstGeom prst="rect">
            <a:avLst/>
          </a:prstGeom>
          <a:noFill/>
        </p:spPr>
        <p:txBody>
          <a:bodyPr wrap="none" rtlCol="0">
            <a:spAutoFit/>
          </a:bodyPr>
          <a:lstStyle/>
          <a:p>
            <a:r>
              <a:rPr kumimoji="1" lang="ja-JP" altLang="en-US" dirty="0">
                <a:solidFill>
                  <a:srgbClr val="C00000"/>
                </a:solidFill>
              </a:rPr>
              <a:t>各速度での</a:t>
            </a:r>
            <a:endParaRPr kumimoji="1" lang="en-US" altLang="ja-JP" dirty="0">
              <a:solidFill>
                <a:srgbClr val="C00000"/>
              </a:solidFill>
            </a:endParaRPr>
          </a:p>
          <a:p>
            <a:r>
              <a:rPr kumimoji="1" lang="ja-JP" altLang="en-US" dirty="0">
                <a:solidFill>
                  <a:srgbClr val="C00000"/>
                </a:solidFill>
              </a:rPr>
              <a:t>傾き</a:t>
            </a:r>
          </a:p>
        </p:txBody>
      </p:sp>
      <p:sp>
        <p:nvSpPr>
          <p:cNvPr id="32" name="テキスト ボックス 31">
            <a:extLst>
              <a:ext uri="{FF2B5EF4-FFF2-40B4-BE49-F238E27FC236}">
                <a16:creationId xmlns="" xmlns:a16="http://schemas.microsoft.com/office/drawing/2014/main" id="{8B141424-0220-47E1-A057-9AAC930905DF}"/>
              </a:ext>
            </a:extLst>
          </p:cNvPr>
          <p:cNvSpPr txBox="1"/>
          <p:nvPr/>
        </p:nvSpPr>
        <p:spPr>
          <a:xfrm>
            <a:off x="852115" y="841281"/>
            <a:ext cx="4975208" cy="646331"/>
          </a:xfrm>
          <a:prstGeom prst="rect">
            <a:avLst/>
          </a:prstGeom>
          <a:noFill/>
        </p:spPr>
        <p:txBody>
          <a:bodyPr wrap="none" rtlCol="0">
            <a:spAutoFit/>
          </a:bodyPr>
          <a:lstStyle/>
          <a:p>
            <a:r>
              <a:rPr kumimoji="1" lang="ja-JP" altLang="en-US" dirty="0"/>
              <a:t>右地図のピンクの範囲での</a:t>
            </a:r>
            <a:r>
              <a:rPr kumimoji="1" lang="en-US" altLang="ja-JP" dirty="0"/>
              <a:t>K-NET, </a:t>
            </a:r>
            <a:r>
              <a:rPr kumimoji="1" lang="en-US" altLang="ja-JP" dirty="0" err="1"/>
              <a:t>KiK</a:t>
            </a:r>
            <a:r>
              <a:rPr kumimoji="1" lang="en-US" altLang="ja-JP" dirty="0"/>
              <a:t>-net</a:t>
            </a:r>
            <a:r>
              <a:rPr kumimoji="1" lang="ja-JP" altLang="en-US" dirty="0"/>
              <a:t>観測点</a:t>
            </a:r>
            <a:endParaRPr kumimoji="1" lang="en-US" altLang="ja-JP" dirty="0"/>
          </a:p>
          <a:p>
            <a:r>
              <a:rPr kumimoji="1" lang="ja-JP" altLang="en-US" dirty="0"/>
              <a:t>の上下成分を並べた</a:t>
            </a:r>
          </a:p>
        </p:txBody>
      </p:sp>
      <p:pic>
        <p:nvPicPr>
          <p:cNvPr id="33" name="図 32">
            <a:extLst>
              <a:ext uri="{FF2B5EF4-FFF2-40B4-BE49-F238E27FC236}">
                <a16:creationId xmlns="" xmlns:a16="http://schemas.microsoft.com/office/drawing/2014/main" id="{0BBC02F4-DE2F-4E09-BA69-E5ED7648097D}"/>
              </a:ext>
            </a:extLst>
          </p:cNvPr>
          <p:cNvPicPr>
            <a:picLocks noChangeAspect="1"/>
          </p:cNvPicPr>
          <p:nvPr/>
        </p:nvPicPr>
        <p:blipFill>
          <a:blip r:embed="rId3"/>
          <a:stretch>
            <a:fillRect/>
          </a:stretch>
        </p:blipFill>
        <p:spPr>
          <a:xfrm>
            <a:off x="5932407" y="35303"/>
            <a:ext cx="3088646" cy="2584065"/>
          </a:xfrm>
          <a:prstGeom prst="rect">
            <a:avLst/>
          </a:prstGeom>
        </p:spPr>
      </p:pic>
      <p:sp>
        <p:nvSpPr>
          <p:cNvPr id="34" name="テキスト ボックス 33">
            <a:extLst>
              <a:ext uri="{FF2B5EF4-FFF2-40B4-BE49-F238E27FC236}">
                <a16:creationId xmlns="" xmlns:a16="http://schemas.microsoft.com/office/drawing/2014/main" id="{251602D6-6782-416E-8FB0-5E2C98EB86DE}"/>
              </a:ext>
            </a:extLst>
          </p:cNvPr>
          <p:cNvSpPr txBox="1"/>
          <p:nvPr/>
        </p:nvSpPr>
        <p:spPr>
          <a:xfrm>
            <a:off x="4173649" y="6396511"/>
            <a:ext cx="4341701" cy="369332"/>
          </a:xfrm>
          <a:prstGeom prst="rect">
            <a:avLst/>
          </a:prstGeom>
          <a:noFill/>
        </p:spPr>
        <p:txBody>
          <a:bodyPr wrap="none" rtlCol="0">
            <a:spAutoFit/>
          </a:bodyPr>
          <a:lstStyle/>
          <a:p>
            <a:r>
              <a:rPr kumimoji="1" lang="ja-JP" altLang="en-US" dirty="0"/>
              <a:t>ソフトは</a:t>
            </a:r>
            <a:r>
              <a:rPr kumimoji="1" lang="en-US" altLang="ja-JP" dirty="0"/>
              <a:t>Strong Motion Data </a:t>
            </a:r>
            <a:r>
              <a:rPr kumimoji="1" lang="en-US" altLang="ja-JP" dirty="0" err="1"/>
              <a:t>Anlysis</a:t>
            </a:r>
            <a:r>
              <a:rPr kumimoji="1" lang="ja-JP" altLang="en-US" dirty="0"/>
              <a:t>を使用</a:t>
            </a:r>
          </a:p>
        </p:txBody>
      </p:sp>
      <p:sp>
        <p:nvSpPr>
          <p:cNvPr id="15" name="正方形/長方形 14">
            <a:extLst>
              <a:ext uri="{FF2B5EF4-FFF2-40B4-BE49-F238E27FC236}">
                <a16:creationId xmlns="" xmlns:a16="http://schemas.microsoft.com/office/drawing/2014/main" id="{9E69B846-CDD0-4C10-926E-80325942E105}"/>
              </a:ext>
            </a:extLst>
          </p:cNvPr>
          <p:cNvSpPr/>
          <p:nvPr/>
        </p:nvSpPr>
        <p:spPr>
          <a:xfrm>
            <a:off x="628650" y="112992"/>
            <a:ext cx="877163" cy="369332"/>
          </a:xfrm>
          <a:prstGeom prst="rect">
            <a:avLst/>
          </a:prstGeom>
        </p:spPr>
        <p:txBody>
          <a:bodyPr wrap="none">
            <a:spAutoFit/>
          </a:bodyPr>
          <a:lstStyle/>
          <a:p>
            <a:r>
              <a:rPr lang="ja-JP" altLang="en-US" dirty="0"/>
              <a:t>非表示</a:t>
            </a:r>
          </a:p>
        </p:txBody>
      </p:sp>
    </p:spTree>
    <p:extLst>
      <p:ext uri="{BB962C8B-B14F-4D97-AF65-F5344CB8AC3E}">
        <p14:creationId xmlns:p14="http://schemas.microsoft.com/office/powerpoint/2010/main" val="2448820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88CC3BD-0FCD-46BC-B795-A8B85DC2052B}"/>
              </a:ext>
            </a:extLst>
          </p:cNvPr>
          <p:cNvSpPr>
            <a:spLocks noGrp="1"/>
          </p:cNvSpPr>
          <p:nvPr>
            <p:ph type="title"/>
          </p:nvPr>
        </p:nvSpPr>
        <p:spPr/>
        <p:txBody>
          <a:bodyPr/>
          <a:lstStyle/>
          <a:p>
            <a:r>
              <a:rPr kumimoji="1" lang="ja-JP" altLang="en-US" dirty="0"/>
              <a:t>掲載情報（地震発生から</a:t>
            </a:r>
            <a:r>
              <a:rPr kumimoji="1" lang="en-US" altLang="ja-JP" dirty="0"/>
              <a:t>12</a:t>
            </a:r>
            <a:r>
              <a:rPr kumimoji="1" lang="ja-JP" altLang="en-US" dirty="0"/>
              <a:t>時間以内を想定）</a:t>
            </a:r>
          </a:p>
        </p:txBody>
      </p:sp>
      <p:sp>
        <p:nvSpPr>
          <p:cNvPr id="3" name="コンテンツ プレースホルダー 2">
            <a:extLst>
              <a:ext uri="{FF2B5EF4-FFF2-40B4-BE49-F238E27FC236}">
                <a16:creationId xmlns="" xmlns:a16="http://schemas.microsoft.com/office/drawing/2014/main" id="{82C89CEB-7536-4999-8CC2-C35D2900A8CF}"/>
              </a:ext>
            </a:extLst>
          </p:cNvPr>
          <p:cNvSpPr>
            <a:spLocks noGrp="1"/>
          </p:cNvSpPr>
          <p:nvPr>
            <p:ph idx="1"/>
          </p:nvPr>
        </p:nvSpPr>
        <p:spPr/>
        <p:txBody>
          <a:bodyPr>
            <a:noAutofit/>
          </a:bodyPr>
          <a:lstStyle/>
          <a:p>
            <a:r>
              <a:rPr lang="ja-JP" altLang="en-US" sz="1800" dirty="0"/>
              <a:t>気象庁震度分布＋震央＋震源の深さ</a:t>
            </a:r>
            <a:endParaRPr lang="en-US" altLang="ja-JP" sz="1800" dirty="0"/>
          </a:p>
          <a:p>
            <a:r>
              <a:rPr lang="ja-JP" altLang="en-US" sz="1800" dirty="0"/>
              <a:t>被害の概要（報道、消防庁など）</a:t>
            </a:r>
          </a:p>
          <a:p>
            <a:r>
              <a:rPr lang="en-US" altLang="ja-JP" sz="1800" dirty="0"/>
              <a:t>J-RISQ</a:t>
            </a:r>
            <a:r>
              <a:rPr lang="ja-JP" altLang="en-US" sz="1800" dirty="0"/>
              <a:t>：面的な推定震度分布図と震度遭遇人口の表</a:t>
            </a:r>
          </a:p>
          <a:p>
            <a:r>
              <a:rPr lang="ja-JP" altLang="en-US" sz="1800" dirty="0"/>
              <a:t>テクトニックな背景</a:t>
            </a:r>
          </a:p>
          <a:p>
            <a:pPr lvl="1"/>
            <a:r>
              <a:rPr lang="ja-JP" altLang="en-US" sz="1600" dirty="0"/>
              <a:t>プレート、活断層、（場合によって）火山</a:t>
            </a:r>
            <a:endParaRPr lang="en-US" altLang="ja-JP" sz="1600" dirty="0"/>
          </a:p>
          <a:p>
            <a:pPr lvl="1"/>
            <a:r>
              <a:rPr lang="ja-JP" altLang="en-US" sz="1600" dirty="0"/>
              <a:t>バックグラウンドの地震活動</a:t>
            </a:r>
          </a:p>
          <a:p>
            <a:r>
              <a:rPr lang="ja-JP" altLang="en-US" sz="1800" dirty="0"/>
              <a:t>過去の地震：都道府県別地震活動</a:t>
            </a:r>
          </a:p>
          <a:p>
            <a:r>
              <a:rPr lang="ja-JP" altLang="en-US" sz="1800" dirty="0"/>
              <a:t>過去の地震：気象庁震源</a:t>
            </a:r>
          </a:p>
          <a:p>
            <a:r>
              <a:rPr lang="ja-JP" altLang="en-US" sz="1800" dirty="0"/>
              <a:t>震源メカニズム解（気象庁のみにしぼる）</a:t>
            </a:r>
          </a:p>
          <a:p>
            <a:r>
              <a:rPr lang="ja-JP" altLang="en-US" sz="1800" dirty="0"/>
              <a:t>余震分布</a:t>
            </a:r>
            <a:endParaRPr lang="en-US" altLang="ja-JP" sz="1800" dirty="0"/>
          </a:p>
          <a:p>
            <a:r>
              <a:rPr lang="ja-JP" altLang="en-US" sz="1800" dirty="0" smtClean="0"/>
              <a:t>（必要に応じて）</a:t>
            </a:r>
            <a:r>
              <a:rPr lang="en-US" altLang="ja-JP" sz="1800" dirty="0" smtClean="0"/>
              <a:t>K-NET</a:t>
            </a:r>
            <a:r>
              <a:rPr lang="en-US" altLang="ja-JP" sz="1800" dirty="0"/>
              <a:t>, </a:t>
            </a:r>
            <a:r>
              <a:rPr lang="en-US" altLang="ja-JP" sz="1800" dirty="0" err="1"/>
              <a:t>KiK</a:t>
            </a:r>
            <a:r>
              <a:rPr lang="en-US" altLang="ja-JP" sz="1800" dirty="0"/>
              <a:t>-net</a:t>
            </a:r>
            <a:r>
              <a:rPr lang="ja-JP" altLang="en-US" sz="1800" dirty="0"/>
              <a:t>の最大加速度の地震波形＋走時が分かる波形群図</a:t>
            </a:r>
          </a:p>
          <a:p>
            <a:r>
              <a:rPr lang="ja-JP" altLang="en-US" sz="1800" dirty="0"/>
              <a:t>地震の特徴に応じて数枚程度追加</a:t>
            </a:r>
          </a:p>
          <a:p>
            <a:endParaRPr kumimoji="1" lang="ja-JP" altLang="en-US" sz="1800" dirty="0"/>
          </a:p>
        </p:txBody>
      </p:sp>
      <p:sp>
        <p:nvSpPr>
          <p:cNvPr id="4" name="正方形/長方形 3">
            <a:extLst>
              <a:ext uri="{FF2B5EF4-FFF2-40B4-BE49-F238E27FC236}">
                <a16:creationId xmlns="" xmlns:a16="http://schemas.microsoft.com/office/drawing/2014/main" id="{7EE99ACC-7B97-47CB-B82B-6FF74DD24483}"/>
              </a:ext>
            </a:extLst>
          </p:cNvPr>
          <p:cNvSpPr/>
          <p:nvPr/>
        </p:nvSpPr>
        <p:spPr>
          <a:xfrm>
            <a:off x="628650" y="112992"/>
            <a:ext cx="877163" cy="369332"/>
          </a:xfrm>
          <a:prstGeom prst="rect">
            <a:avLst/>
          </a:prstGeom>
        </p:spPr>
        <p:txBody>
          <a:bodyPr wrap="none">
            <a:spAutoFit/>
          </a:bodyPr>
          <a:lstStyle/>
          <a:p>
            <a:r>
              <a:rPr lang="ja-JP" altLang="en-US" dirty="0"/>
              <a:t>非表示</a:t>
            </a:r>
          </a:p>
        </p:txBody>
      </p:sp>
    </p:spTree>
    <p:extLst>
      <p:ext uri="{BB962C8B-B14F-4D97-AF65-F5344CB8AC3E}">
        <p14:creationId xmlns:p14="http://schemas.microsoft.com/office/powerpoint/2010/main" val="3074370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33478"/>
          </a:xfrm>
        </p:spPr>
        <p:txBody>
          <a:bodyPr>
            <a:normAutofit/>
          </a:bodyPr>
          <a:lstStyle/>
          <a:p>
            <a:r>
              <a:rPr kumimoji="1" lang="ja-JP" altLang="en-US" dirty="0" smtClean="0"/>
              <a:t>著作権</a:t>
            </a:r>
            <a:endParaRPr kumimoji="1" lang="ja-JP" altLang="en-US" dirty="0"/>
          </a:p>
        </p:txBody>
      </p:sp>
      <p:sp>
        <p:nvSpPr>
          <p:cNvPr id="3" name="コンテンツ プレースホルダー 2"/>
          <p:cNvSpPr>
            <a:spLocks noGrp="1"/>
          </p:cNvSpPr>
          <p:nvPr>
            <p:ph idx="1"/>
          </p:nvPr>
        </p:nvSpPr>
        <p:spPr>
          <a:xfrm>
            <a:off x="148281" y="1198604"/>
            <a:ext cx="8810367" cy="5498757"/>
          </a:xfrm>
        </p:spPr>
        <p:txBody>
          <a:bodyPr>
            <a:normAutofit/>
          </a:bodyPr>
          <a:lstStyle/>
          <a:p>
            <a:pPr>
              <a:lnSpc>
                <a:spcPct val="150000"/>
              </a:lnSpc>
              <a:spcBef>
                <a:spcPts val="0"/>
              </a:spcBef>
            </a:pPr>
            <a:r>
              <a:rPr kumimoji="1" lang="ja-JP" altLang="en-US" sz="1800" dirty="0" smtClean="0"/>
              <a:t>気象庁 </a:t>
            </a:r>
            <a:r>
              <a:rPr lang="en-US" altLang="ja-JP" sz="1800" dirty="0">
                <a:hlinkClick r:id="rId2"/>
              </a:rPr>
              <a:t>https://</a:t>
            </a:r>
            <a:r>
              <a:rPr lang="en-US" altLang="ja-JP" sz="1800" dirty="0" smtClean="0">
                <a:hlinkClick r:id="rId2"/>
              </a:rPr>
              <a:t>www.jma.go.jp/jma/kishou/info/coment.html</a:t>
            </a:r>
            <a:endParaRPr lang="en-US" altLang="ja-JP" sz="1800" dirty="0"/>
          </a:p>
          <a:p>
            <a:pPr lvl="1">
              <a:lnSpc>
                <a:spcPct val="150000"/>
              </a:lnSpc>
              <a:spcBef>
                <a:spcPts val="0"/>
              </a:spcBef>
            </a:pPr>
            <a:r>
              <a:rPr lang="ja-JP" altLang="en-US" sz="1400" dirty="0"/>
              <a:t>気象庁ホームページで公開している情報（以下「コンテンツ」といいます。）は、どなたでも以下の</a:t>
            </a:r>
            <a:r>
              <a:rPr lang="en-US" altLang="ja-JP" sz="1400" dirty="0"/>
              <a:t>(1)</a:t>
            </a:r>
            <a:r>
              <a:rPr lang="ja-JP" altLang="en-US" sz="1400" dirty="0"/>
              <a:t>～</a:t>
            </a:r>
            <a:r>
              <a:rPr lang="en-US" altLang="ja-JP" sz="1400" dirty="0"/>
              <a:t>(7)</a:t>
            </a:r>
            <a:r>
              <a:rPr lang="ja-JP" altLang="en-US" sz="1400" dirty="0"/>
              <a:t>に従って、複製、公衆送信、翻訳・変形等の翻案等、自由に利用できます。商用利用も可能です</a:t>
            </a:r>
            <a:r>
              <a:rPr lang="ja-JP" altLang="en-US" sz="1400" dirty="0" smtClean="0"/>
              <a:t>。</a:t>
            </a:r>
            <a:endParaRPr lang="en-US" altLang="ja-JP" sz="1400" dirty="0" smtClean="0"/>
          </a:p>
          <a:p>
            <a:pPr>
              <a:lnSpc>
                <a:spcPct val="150000"/>
              </a:lnSpc>
              <a:spcBef>
                <a:spcPts val="0"/>
              </a:spcBef>
            </a:pPr>
            <a:r>
              <a:rPr lang="ja-JP" altLang="en-US" sz="1800" dirty="0" smtClean="0"/>
              <a:t>防災科学技術研究所</a:t>
            </a:r>
            <a:r>
              <a:rPr lang="en-US" altLang="ja-JP" sz="1800" dirty="0"/>
              <a:t> J-RISQ </a:t>
            </a:r>
            <a:r>
              <a:rPr lang="en-US" altLang="ja-JP" sz="1800" dirty="0">
                <a:hlinkClick r:id="rId3"/>
              </a:rPr>
              <a:t>http://</a:t>
            </a:r>
            <a:r>
              <a:rPr lang="en-US" altLang="ja-JP" sz="1800" dirty="0" smtClean="0">
                <a:hlinkClick r:id="rId3"/>
              </a:rPr>
              <a:t>www.bosai.go.jp/study/inspect/faq.html#q05</a:t>
            </a:r>
            <a:endParaRPr lang="en-US" altLang="ja-JP" sz="1800" dirty="0" smtClean="0"/>
          </a:p>
          <a:p>
            <a:pPr lvl="1">
              <a:lnSpc>
                <a:spcPct val="150000"/>
              </a:lnSpc>
              <a:spcBef>
                <a:spcPts val="0"/>
              </a:spcBef>
            </a:pPr>
            <a:r>
              <a:rPr lang="ja-JP" altLang="en-US" sz="1400" dirty="0" smtClean="0"/>
              <a:t>また</a:t>
            </a:r>
            <a:r>
              <a:rPr lang="ja-JP" altLang="en-US" sz="1400" dirty="0"/>
              <a:t>、本サイト上のコンテンツを私的使用以外の目的で用いる場合は、必ず事前に、総務部研究支援グループ（</a:t>
            </a:r>
            <a:r>
              <a:rPr lang="en-US" altLang="ja-JP" sz="1400" dirty="0" err="1"/>
              <a:t>chizai_riyou@bosai.go.jp</a:t>
            </a:r>
            <a:r>
              <a:rPr lang="ja-JP" altLang="en-US" sz="1400" dirty="0"/>
              <a:t>）までご連絡ください</a:t>
            </a:r>
            <a:r>
              <a:rPr lang="ja-JP" altLang="en-US" sz="1400" dirty="0" smtClean="0"/>
              <a:t>。</a:t>
            </a:r>
            <a:endParaRPr lang="en-US" altLang="ja-JP" sz="1400" dirty="0" smtClean="0"/>
          </a:p>
          <a:p>
            <a:pPr lvl="1">
              <a:lnSpc>
                <a:spcPct val="150000"/>
              </a:lnSpc>
              <a:spcBef>
                <a:spcPts val="0"/>
              </a:spcBef>
            </a:pPr>
            <a:r>
              <a:rPr lang="ja-JP" altLang="en-US" sz="1400" dirty="0" smtClean="0"/>
              <a:t>→問い合わせて、利用してよいと回答をいただいた</a:t>
            </a:r>
            <a:endParaRPr lang="en-US" altLang="ja-JP" sz="1400" dirty="0" smtClean="0"/>
          </a:p>
          <a:p>
            <a:pPr>
              <a:lnSpc>
                <a:spcPct val="150000"/>
              </a:lnSpc>
              <a:spcBef>
                <a:spcPts val="0"/>
              </a:spcBef>
            </a:pPr>
            <a:r>
              <a:rPr lang="ja-JP" altLang="en-US" sz="1800" dirty="0" smtClean="0"/>
              <a:t>防災科学技術研究所</a:t>
            </a:r>
            <a:r>
              <a:rPr lang="en-US" altLang="ja-JP" sz="1800" dirty="0"/>
              <a:t> J-SHIS </a:t>
            </a:r>
            <a:r>
              <a:rPr lang="en-US" altLang="ja-JP" sz="1800" dirty="0">
                <a:hlinkClick r:id="rId4"/>
              </a:rPr>
              <a:t>http://</a:t>
            </a:r>
            <a:r>
              <a:rPr lang="en-US" altLang="ja-JP" sz="1800" dirty="0" smtClean="0">
                <a:hlinkClick r:id="rId4"/>
              </a:rPr>
              <a:t>www.j-shis.bosai.go.jp/agreement</a:t>
            </a:r>
            <a:endParaRPr lang="en-US" altLang="ja-JP" sz="1800" dirty="0" smtClean="0"/>
          </a:p>
          <a:p>
            <a:pPr lvl="1">
              <a:lnSpc>
                <a:spcPct val="150000"/>
              </a:lnSpc>
              <a:spcBef>
                <a:spcPts val="0"/>
              </a:spcBef>
            </a:pPr>
            <a:r>
              <a:rPr lang="ja-JP" altLang="en-US" sz="1600" dirty="0"/>
              <a:t> 利用者は、地震動予測地図データを、本条において制限される場合を除き、</a:t>
            </a:r>
            <a:r>
              <a:rPr lang="en-US" altLang="ja-JP" sz="1600" dirty="0"/>
              <a:t>&gt;&gt; </a:t>
            </a:r>
            <a:r>
              <a:rPr lang="ja-JP" altLang="en-US" sz="1600" dirty="0"/>
              <a:t>編集・加工し、その成果物を自由に頒布、譲渡、貸与することができます。な</a:t>
            </a:r>
            <a:r>
              <a:rPr lang="en-US" altLang="ja-JP" sz="1600" dirty="0"/>
              <a:t>&gt;&gt; </a:t>
            </a:r>
            <a:r>
              <a:rPr lang="ja-JP" altLang="en-US" sz="1600" dirty="0"/>
              <a:t>お、成果物の販売を予定されている方は、</a:t>
            </a:r>
            <a:r>
              <a:rPr lang="en-US" altLang="ja-JP" sz="1600" dirty="0"/>
              <a:t>j-</a:t>
            </a:r>
            <a:r>
              <a:rPr lang="en-US" altLang="ja-JP" sz="1600" dirty="0" err="1"/>
              <a:t>shis</a:t>
            </a:r>
            <a:r>
              <a:rPr lang="en-US" altLang="ja-JP" sz="1600" dirty="0"/>
              <a:t> at </a:t>
            </a:r>
            <a:r>
              <a:rPr lang="en-US" altLang="ja-JP" sz="1600" dirty="0" err="1"/>
              <a:t>bosai.go.jp</a:t>
            </a:r>
            <a:r>
              <a:rPr lang="ja-JP" altLang="en-US" sz="1600" dirty="0"/>
              <a:t>までお問い</a:t>
            </a:r>
            <a:r>
              <a:rPr lang="en-US" altLang="ja-JP" sz="1600" dirty="0"/>
              <a:t>&gt;&gt; </a:t>
            </a:r>
            <a:r>
              <a:rPr lang="ja-JP" altLang="en-US" sz="1600" dirty="0"/>
              <a:t>合わせください。申請が必要になる場合があります。</a:t>
            </a:r>
            <a:endParaRPr lang="en-US" altLang="ja-JP" sz="1600" dirty="0"/>
          </a:p>
          <a:p>
            <a:pPr>
              <a:lnSpc>
                <a:spcPct val="150000"/>
              </a:lnSpc>
              <a:spcBef>
                <a:spcPts val="0"/>
              </a:spcBef>
            </a:pPr>
            <a:endParaRPr kumimoji="1" lang="ja-JP" altLang="en-US" sz="1800" dirty="0"/>
          </a:p>
        </p:txBody>
      </p:sp>
      <p:sp>
        <p:nvSpPr>
          <p:cNvPr id="4" name="正方形/長方形 3">
            <a:extLst>
              <a:ext uri="{FF2B5EF4-FFF2-40B4-BE49-F238E27FC236}">
                <a16:creationId xmlns="" xmlns:a16="http://schemas.microsoft.com/office/drawing/2014/main" id="{7EE99ACC-7B97-47CB-B82B-6FF74DD24483}"/>
              </a:ext>
            </a:extLst>
          </p:cNvPr>
          <p:cNvSpPr/>
          <p:nvPr/>
        </p:nvSpPr>
        <p:spPr>
          <a:xfrm>
            <a:off x="628650" y="112992"/>
            <a:ext cx="877163" cy="369332"/>
          </a:xfrm>
          <a:prstGeom prst="rect">
            <a:avLst/>
          </a:prstGeom>
        </p:spPr>
        <p:txBody>
          <a:bodyPr wrap="none">
            <a:spAutoFit/>
          </a:bodyPr>
          <a:lstStyle/>
          <a:p>
            <a:r>
              <a:rPr lang="ja-JP" altLang="en-US" dirty="0"/>
              <a:t>非表示</a:t>
            </a:r>
          </a:p>
        </p:txBody>
      </p:sp>
    </p:spTree>
    <p:extLst>
      <p:ext uri="{BB962C8B-B14F-4D97-AF65-F5344CB8AC3E}">
        <p14:creationId xmlns:p14="http://schemas.microsoft.com/office/powerpoint/2010/main" val="825001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882906"/>
          </a:xfrm>
        </p:spPr>
        <p:txBody>
          <a:bodyPr/>
          <a:lstStyle/>
          <a:p>
            <a:r>
              <a:rPr kumimoji="1" lang="ja-JP" altLang="en-US" smtClean="0"/>
              <a:t>著作権</a:t>
            </a:r>
            <a:endParaRPr kumimoji="1" lang="ja-JP" altLang="en-US"/>
          </a:p>
        </p:txBody>
      </p:sp>
      <p:sp>
        <p:nvSpPr>
          <p:cNvPr id="3" name="コンテンツ プレースホルダー 2"/>
          <p:cNvSpPr>
            <a:spLocks noGrp="1"/>
          </p:cNvSpPr>
          <p:nvPr>
            <p:ph idx="1"/>
          </p:nvPr>
        </p:nvSpPr>
        <p:spPr>
          <a:xfrm>
            <a:off x="296561" y="1248032"/>
            <a:ext cx="8612661" cy="5350475"/>
          </a:xfrm>
        </p:spPr>
        <p:txBody>
          <a:bodyPr>
            <a:normAutofit fontScale="92500" lnSpcReduction="20000"/>
          </a:bodyPr>
          <a:lstStyle/>
          <a:p>
            <a:r>
              <a:rPr kumimoji="1" lang="ja-JP" altLang="en-US" dirty="0" smtClean="0"/>
              <a:t>アメリカの著作権法 </a:t>
            </a:r>
            <a:r>
              <a:rPr lang="en-US" altLang="ja-JP" dirty="0">
                <a:hlinkClick r:id="rId2"/>
              </a:rPr>
              <a:t>http://</a:t>
            </a:r>
            <a:r>
              <a:rPr lang="en-US" altLang="ja-JP" dirty="0" smtClean="0">
                <a:hlinkClick r:id="rId2"/>
              </a:rPr>
              <a:t>www.cric.or.jp/db/world/america/america_c1a.html#107</a:t>
            </a:r>
            <a:endParaRPr kumimoji="1" lang="en-US" altLang="ja-JP" dirty="0" smtClean="0"/>
          </a:p>
          <a:p>
            <a:pPr lvl="1"/>
            <a:r>
              <a:rPr lang="ja-JP" altLang="en-US" dirty="0"/>
              <a:t>第１０７条　排他的権利の制限：フェア・ユース第</a:t>
            </a:r>
            <a:r>
              <a:rPr lang="en-US" altLang="ja-JP" dirty="0"/>
              <a:t>106</a:t>
            </a:r>
            <a:r>
              <a:rPr lang="ja-JP" altLang="en-US" dirty="0"/>
              <a:t>条および第</a:t>
            </a:r>
            <a:r>
              <a:rPr lang="en-US" altLang="ja-JP" dirty="0"/>
              <a:t>106A</a:t>
            </a:r>
            <a:r>
              <a:rPr lang="ja-JP" altLang="en-US" dirty="0"/>
              <a:t>条の規定にかかわらず、批評、解説、ニュース報道、教授</a:t>
            </a:r>
            <a:r>
              <a:rPr lang="en-US" altLang="ja-JP" dirty="0"/>
              <a:t>(</a:t>
            </a:r>
            <a:r>
              <a:rPr lang="ja-JP" altLang="en-US" dirty="0"/>
              <a:t>教室における使用のために複数のコピーを作成する行為を含む</a:t>
            </a:r>
            <a:r>
              <a:rPr lang="en-US" altLang="ja-JP" dirty="0"/>
              <a:t>)</a:t>
            </a:r>
            <a:r>
              <a:rPr lang="ja-JP" altLang="en-US" dirty="0"/>
              <a:t>、研究または調査等を目的とする著作権のある著作物のフェア・ユース</a:t>
            </a:r>
            <a:r>
              <a:rPr lang="en-US" altLang="ja-JP" dirty="0"/>
              <a:t>(</a:t>
            </a:r>
            <a:r>
              <a:rPr lang="ja-JP" altLang="en-US" dirty="0"/>
              <a:t>コピーまたはレコードへの複製その他第</a:t>
            </a:r>
            <a:r>
              <a:rPr lang="en-US" altLang="ja-JP" dirty="0"/>
              <a:t>106</a:t>
            </a:r>
            <a:r>
              <a:rPr lang="ja-JP" altLang="en-US" dirty="0"/>
              <a:t>条に定める手段による使用を含む</a:t>
            </a:r>
            <a:r>
              <a:rPr lang="en-US" altLang="ja-JP" dirty="0"/>
              <a:t>)</a:t>
            </a:r>
            <a:r>
              <a:rPr lang="ja-JP" altLang="en-US" dirty="0"/>
              <a:t>は、著作権の侵害とならない。著作物の使用がフェア・ユースとなるか否かを判断する場合に考慮すべき要素は、以下のものを含む</a:t>
            </a:r>
            <a:r>
              <a:rPr lang="ja-JP" altLang="en-US" dirty="0" smtClean="0"/>
              <a:t>。</a:t>
            </a:r>
            <a:endParaRPr lang="en-US" altLang="ja-JP" dirty="0" smtClean="0"/>
          </a:p>
          <a:p>
            <a:pPr lvl="2"/>
            <a:r>
              <a:rPr lang="en-US" altLang="ja-JP" dirty="0" smtClean="0"/>
              <a:t>(</a:t>
            </a:r>
            <a:r>
              <a:rPr lang="en-US" altLang="ja-JP" dirty="0"/>
              <a:t>1) </a:t>
            </a:r>
            <a:r>
              <a:rPr lang="ja-JP" altLang="en-US" dirty="0" smtClean="0"/>
              <a:t>使用</a:t>
            </a:r>
            <a:r>
              <a:rPr lang="ja-JP" altLang="en-US" dirty="0"/>
              <a:t>の目的および性質</a:t>
            </a:r>
            <a:r>
              <a:rPr lang="en-US" altLang="ja-JP" dirty="0"/>
              <a:t>(</a:t>
            </a:r>
            <a:r>
              <a:rPr lang="ja-JP" altLang="en-US" dirty="0"/>
              <a:t>使用が商業性を有するかまたは非営利的教育目的かを含む</a:t>
            </a:r>
            <a:r>
              <a:rPr lang="en-US" altLang="ja-JP" dirty="0"/>
              <a:t>)</a:t>
            </a:r>
            <a:r>
              <a:rPr lang="ja-JP" altLang="en-US" dirty="0" smtClean="0"/>
              <a:t>。</a:t>
            </a:r>
            <a:endParaRPr lang="en-US" altLang="ja-JP" dirty="0" smtClean="0"/>
          </a:p>
          <a:p>
            <a:pPr lvl="2"/>
            <a:r>
              <a:rPr lang="en-US" altLang="ja-JP" dirty="0" smtClean="0"/>
              <a:t>(</a:t>
            </a:r>
            <a:r>
              <a:rPr lang="en-US" altLang="ja-JP" dirty="0"/>
              <a:t>2) </a:t>
            </a:r>
            <a:r>
              <a:rPr lang="ja-JP" altLang="en-US" dirty="0" smtClean="0"/>
              <a:t>著作権</a:t>
            </a:r>
            <a:r>
              <a:rPr lang="ja-JP" altLang="en-US" dirty="0"/>
              <a:t>のある著作物の性質</a:t>
            </a:r>
            <a:r>
              <a:rPr lang="ja-JP" altLang="en-US" dirty="0" smtClean="0"/>
              <a:t>。</a:t>
            </a:r>
            <a:endParaRPr lang="en-US" altLang="ja-JP" dirty="0" smtClean="0"/>
          </a:p>
          <a:p>
            <a:pPr lvl="2"/>
            <a:r>
              <a:rPr lang="en-US" altLang="ja-JP" dirty="0" smtClean="0"/>
              <a:t>(</a:t>
            </a:r>
            <a:r>
              <a:rPr lang="en-US" altLang="ja-JP" dirty="0"/>
              <a:t>3) </a:t>
            </a:r>
            <a:r>
              <a:rPr lang="ja-JP" altLang="en-US" dirty="0" smtClean="0"/>
              <a:t>著作権</a:t>
            </a:r>
            <a:r>
              <a:rPr lang="ja-JP" altLang="en-US" dirty="0"/>
              <a:t>のある著作物全体との関連における使用された部分の量および実質性</a:t>
            </a:r>
            <a:r>
              <a:rPr lang="ja-JP" altLang="en-US" dirty="0" smtClean="0"/>
              <a:t>。</a:t>
            </a:r>
            <a:endParaRPr lang="en-US" altLang="ja-JP" dirty="0" smtClean="0"/>
          </a:p>
          <a:p>
            <a:pPr lvl="2"/>
            <a:r>
              <a:rPr lang="en-US" altLang="ja-JP" dirty="0" smtClean="0"/>
              <a:t>(</a:t>
            </a:r>
            <a:r>
              <a:rPr lang="en-US" altLang="ja-JP" dirty="0"/>
              <a:t>4) </a:t>
            </a:r>
            <a:r>
              <a:rPr lang="ja-JP" altLang="en-US" dirty="0" smtClean="0"/>
              <a:t>著作権</a:t>
            </a:r>
            <a:r>
              <a:rPr lang="ja-JP" altLang="en-US" dirty="0"/>
              <a:t>のある著作物の潜在的市場または価値に対する使用の影響。上記のすべての要素を考慮してフェア・ユースが認定された場合、著作物が未発行であるという事実自体は、かかる認定を妨げない。</a:t>
            </a:r>
            <a:endParaRPr kumimoji="1" lang="ja-JP" altLang="en-US" dirty="0"/>
          </a:p>
        </p:txBody>
      </p:sp>
      <p:sp>
        <p:nvSpPr>
          <p:cNvPr id="4" name="正方形/長方形 3">
            <a:extLst>
              <a:ext uri="{FF2B5EF4-FFF2-40B4-BE49-F238E27FC236}">
                <a16:creationId xmlns="" xmlns:a16="http://schemas.microsoft.com/office/drawing/2014/main" id="{7EE99ACC-7B97-47CB-B82B-6FF74DD24483}"/>
              </a:ext>
            </a:extLst>
          </p:cNvPr>
          <p:cNvSpPr/>
          <p:nvPr/>
        </p:nvSpPr>
        <p:spPr>
          <a:xfrm>
            <a:off x="628650" y="112992"/>
            <a:ext cx="877163" cy="369332"/>
          </a:xfrm>
          <a:prstGeom prst="rect">
            <a:avLst/>
          </a:prstGeom>
        </p:spPr>
        <p:txBody>
          <a:bodyPr wrap="none">
            <a:spAutoFit/>
          </a:bodyPr>
          <a:lstStyle/>
          <a:p>
            <a:r>
              <a:rPr lang="ja-JP" altLang="en-US" dirty="0"/>
              <a:t>非表示</a:t>
            </a:r>
          </a:p>
        </p:txBody>
      </p:sp>
    </p:spTree>
    <p:extLst>
      <p:ext uri="{BB962C8B-B14F-4D97-AF65-F5344CB8AC3E}">
        <p14:creationId xmlns:p14="http://schemas.microsoft.com/office/powerpoint/2010/main" val="1622579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061556B-8AFE-4628-8219-3558476CB607}"/>
              </a:ext>
            </a:extLst>
          </p:cNvPr>
          <p:cNvSpPr>
            <a:spLocks noGrp="1"/>
          </p:cNvSpPr>
          <p:nvPr>
            <p:ph type="title"/>
          </p:nvPr>
        </p:nvSpPr>
        <p:spPr/>
        <p:txBody>
          <a:bodyPr/>
          <a:lstStyle/>
          <a:p>
            <a:r>
              <a:rPr kumimoji="1" lang="ja-JP" altLang="en-US" dirty="0"/>
              <a:t>ここから本編</a:t>
            </a:r>
          </a:p>
        </p:txBody>
      </p:sp>
      <p:sp>
        <p:nvSpPr>
          <p:cNvPr id="4" name="正方形/長方形 3">
            <a:extLst>
              <a:ext uri="{FF2B5EF4-FFF2-40B4-BE49-F238E27FC236}">
                <a16:creationId xmlns="" xmlns:a16="http://schemas.microsoft.com/office/drawing/2014/main" id="{C570AED4-3E35-4480-9FD0-DE9DA77A6F84}"/>
              </a:ext>
            </a:extLst>
          </p:cNvPr>
          <p:cNvSpPr/>
          <p:nvPr/>
        </p:nvSpPr>
        <p:spPr>
          <a:xfrm>
            <a:off x="628650" y="112992"/>
            <a:ext cx="877163" cy="369332"/>
          </a:xfrm>
          <a:prstGeom prst="rect">
            <a:avLst/>
          </a:prstGeom>
        </p:spPr>
        <p:txBody>
          <a:bodyPr wrap="none">
            <a:spAutoFit/>
          </a:bodyPr>
          <a:lstStyle/>
          <a:p>
            <a:r>
              <a:rPr lang="ja-JP" altLang="en-US" dirty="0"/>
              <a:t>非表示</a:t>
            </a:r>
          </a:p>
        </p:txBody>
      </p:sp>
    </p:spTree>
    <p:extLst>
      <p:ext uri="{BB962C8B-B14F-4D97-AF65-F5344CB8AC3E}">
        <p14:creationId xmlns:p14="http://schemas.microsoft.com/office/powerpoint/2010/main" val="1335906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 xmlns:a16="http://schemas.microsoft.com/office/drawing/2014/main" id="{79367E39-8B5B-4FEC-85D5-C3A32DE6EC80}"/>
              </a:ext>
            </a:extLst>
          </p:cNvPr>
          <p:cNvPicPr>
            <a:picLocks noChangeAspect="1"/>
          </p:cNvPicPr>
          <p:nvPr/>
        </p:nvPicPr>
        <p:blipFill>
          <a:blip r:embed="rId2"/>
          <a:stretch>
            <a:fillRect/>
          </a:stretch>
        </p:blipFill>
        <p:spPr>
          <a:xfrm>
            <a:off x="2967494" y="3299754"/>
            <a:ext cx="6176506" cy="3558246"/>
          </a:xfrm>
          <a:prstGeom prst="rect">
            <a:avLst/>
          </a:prstGeom>
        </p:spPr>
      </p:pic>
      <p:sp>
        <p:nvSpPr>
          <p:cNvPr id="4" name="タイトル 3">
            <a:extLst>
              <a:ext uri="{FF2B5EF4-FFF2-40B4-BE49-F238E27FC236}">
                <a16:creationId xmlns="" xmlns:a16="http://schemas.microsoft.com/office/drawing/2014/main" id="{18384216-08E5-47A6-BC2C-B06BBEC74F51}"/>
              </a:ext>
            </a:extLst>
          </p:cNvPr>
          <p:cNvSpPr>
            <a:spLocks noGrp="1"/>
          </p:cNvSpPr>
          <p:nvPr>
            <p:ph type="title"/>
          </p:nvPr>
        </p:nvSpPr>
        <p:spPr>
          <a:xfrm>
            <a:off x="628650" y="134539"/>
            <a:ext cx="7886700" cy="806888"/>
          </a:xfrm>
        </p:spPr>
        <p:txBody>
          <a:bodyPr>
            <a:normAutofit fontScale="90000"/>
          </a:bodyPr>
          <a:lstStyle/>
          <a:p>
            <a:r>
              <a:rPr lang="en-US" altLang="ja-JP" sz="3600" dirty="0"/>
              <a:t>2018</a:t>
            </a:r>
            <a:r>
              <a:rPr lang="ja-JP" altLang="en-US" sz="3600" dirty="0"/>
              <a:t>年</a:t>
            </a:r>
            <a:r>
              <a:rPr lang="en-US" altLang="ja-JP" sz="3600" dirty="0"/>
              <a:t>9</a:t>
            </a:r>
            <a:r>
              <a:rPr lang="ja-JP" altLang="en-US" sz="3600" dirty="0"/>
              <a:t>月</a:t>
            </a:r>
            <a:r>
              <a:rPr lang="en-US" altLang="ja-JP" sz="3600" dirty="0"/>
              <a:t>6</a:t>
            </a:r>
            <a:r>
              <a:rPr lang="ja-JP" altLang="en-US" sz="3600" dirty="0"/>
              <a:t>日胆振地方中東部の地震</a:t>
            </a:r>
            <a:r>
              <a:rPr lang="en-US" altLang="ja-JP" sz="1800" dirty="0"/>
              <a:t/>
            </a:r>
            <a:br>
              <a:rPr lang="en-US" altLang="ja-JP" sz="1800" dirty="0"/>
            </a:br>
            <a:r>
              <a:rPr lang="ja-JP" altLang="en-US" sz="1800" dirty="0"/>
              <a:t>（試作版：地震発生から</a:t>
            </a:r>
            <a:r>
              <a:rPr lang="en-US" altLang="ja-JP" sz="1800" dirty="0"/>
              <a:t>12</a:t>
            </a:r>
            <a:r>
              <a:rPr lang="ja-JP" altLang="en-US" sz="1800" dirty="0"/>
              <a:t>時間以内の公開を想定）</a:t>
            </a:r>
            <a:endParaRPr kumimoji="1" lang="ja-JP" altLang="en-US" sz="3600" dirty="0"/>
          </a:p>
        </p:txBody>
      </p:sp>
      <p:sp>
        <p:nvSpPr>
          <p:cNvPr id="5" name="コンテンツ プレースホルダー 4">
            <a:extLst>
              <a:ext uri="{FF2B5EF4-FFF2-40B4-BE49-F238E27FC236}">
                <a16:creationId xmlns="" xmlns:a16="http://schemas.microsoft.com/office/drawing/2014/main" id="{D0558949-E493-4EEC-8725-BB3FAD152CE4}"/>
              </a:ext>
            </a:extLst>
          </p:cNvPr>
          <p:cNvSpPr>
            <a:spLocks noGrp="1"/>
          </p:cNvSpPr>
          <p:nvPr>
            <p:ph idx="1"/>
          </p:nvPr>
        </p:nvSpPr>
        <p:spPr>
          <a:xfrm>
            <a:off x="36570" y="1423342"/>
            <a:ext cx="3880521" cy="5658156"/>
          </a:xfrm>
        </p:spPr>
        <p:txBody>
          <a:bodyPr>
            <a:noAutofit/>
          </a:bodyPr>
          <a:lstStyle/>
          <a:p>
            <a:pPr marL="0" indent="0">
              <a:lnSpc>
                <a:spcPct val="120000"/>
              </a:lnSpc>
              <a:buNone/>
            </a:pPr>
            <a:r>
              <a:rPr lang="ja-JP" altLang="en-US" sz="1800" dirty="0"/>
              <a:t>地震概要（気象庁発表資料より）</a:t>
            </a:r>
          </a:p>
          <a:p>
            <a:pPr>
              <a:lnSpc>
                <a:spcPct val="120000"/>
              </a:lnSpc>
            </a:pPr>
            <a:r>
              <a:rPr lang="en-US" altLang="ja-JP" sz="1800" dirty="0"/>
              <a:t>2018</a:t>
            </a:r>
            <a:r>
              <a:rPr lang="ja-JP" altLang="en-US" sz="1800" dirty="0"/>
              <a:t>年</a:t>
            </a:r>
            <a:r>
              <a:rPr lang="en-US" altLang="ja-JP" sz="1800" dirty="0"/>
              <a:t>9</a:t>
            </a:r>
            <a:r>
              <a:rPr lang="ja-JP" altLang="en-US" sz="1800" dirty="0"/>
              <a:t>月</a:t>
            </a:r>
            <a:r>
              <a:rPr lang="en-US" altLang="ja-JP" sz="1800" dirty="0"/>
              <a:t>6</a:t>
            </a:r>
            <a:r>
              <a:rPr lang="ja-JP" altLang="en-US" sz="1800" dirty="0"/>
              <a:t>日</a:t>
            </a:r>
            <a:r>
              <a:rPr lang="en-US" altLang="ja-JP" sz="1800" dirty="0"/>
              <a:t>03</a:t>
            </a:r>
            <a:r>
              <a:rPr lang="ja-JP" altLang="en-US" sz="1800" dirty="0"/>
              <a:t>時</a:t>
            </a:r>
            <a:r>
              <a:rPr lang="en-US" altLang="ja-JP" sz="1800" dirty="0"/>
              <a:t>08</a:t>
            </a:r>
            <a:r>
              <a:rPr lang="ja-JP" altLang="en-US" sz="1800" dirty="0"/>
              <a:t>分ごろ</a:t>
            </a:r>
            <a:endParaRPr lang="en-US" altLang="ja-JP" sz="1800" dirty="0"/>
          </a:p>
          <a:p>
            <a:pPr>
              <a:lnSpc>
                <a:spcPct val="120000"/>
              </a:lnSpc>
            </a:pPr>
            <a:r>
              <a:rPr lang="ja-JP" altLang="en-US" sz="1800" dirty="0"/>
              <a:t>マグニチュード：</a:t>
            </a:r>
            <a:r>
              <a:rPr lang="en-US" altLang="ja-JP" sz="1800" dirty="0"/>
              <a:t>6.7</a:t>
            </a:r>
          </a:p>
          <a:p>
            <a:pPr>
              <a:lnSpc>
                <a:spcPct val="120000"/>
              </a:lnSpc>
            </a:pPr>
            <a:r>
              <a:rPr lang="ja-JP" altLang="en-US" sz="1800" dirty="0"/>
              <a:t>震源の深さ：</a:t>
            </a:r>
            <a:r>
              <a:rPr lang="en-US" altLang="ja-JP" sz="1800" dirty="0"/>
              <a:t>36 km</a:t>
            </a:r>
          </a:p>
          <a:p>
            <a:pPr>
              <a:lnSpc>
                <a:spcPct val="120000"/>
              </a:lnSpc>
            </a:pPr>
            <a:r>
              <a:rPr lang="ja-JP" altLang="en-US" sz="1800" dirty="0"/>
              <a:t>最大震度： </a:t>
            </a:r>
            <a:r>
              <a:rPr lang="en-US" altLang="ja-JP" sz="1800" dirty="0"/>
              <a:t>6</a:t>
            </a:r>
            <a:r>
              <a:rPr lang="ja-JP" altLang="en-US" sz="1800" dirty="0"/>
              <a:t>強（北海道安平町早来北進、安平町追分柏が丘）</a:t>
            </a:r>
            <a:r>
              <a:rPr lang="en-US" altLang="ja-JP" sz="1800" dirty="0"/>
              <a:t/>
            </a:r>
            <a:br>
              <a:rPr lang="en-US" altLang="ja-JP" sz="1800" dirty="0"/>
            </a:br>
            <a:r>
              <a:rPr lang="ja-JP" altLang="en-US" sz="1800" dirty="0"/>
              <a:t>（</a:t>
            </a:r>
            <a:r>
              <a:rPr lang="ja-JP" altLang="en-US" sz="1800" u="sng" dirty="0"/>
              <a:t>データ未入電あり</a:t>
            </a:r>
            <a:r>
              <a:rPr lang="ja-JP" altLang="en-US" sz="1800" dirty="0"/>
              <a:t>）</a:t>
            </a:r>
          </a:p>
          <a:p>
            <a:pPr marL="0" indent="0">
              <a:lnSpc>
                <a:spcPct val="120000"/>
              </a:lnSpc>
              <a:buNone/>
            </a:pPr>
            <a:r>
              <a:rPr lang="ja-JP" altLang="en-US" sz="1800" dirty="0"/>
              <a:t>主な被害（報道より）</a:t>
            </a:r>
          </a:p>
          <a:p>
            <a:pPr>
              <a:lnSpc>
                <a:spcPct val="120000"/>
              </a:lnSpc>
            </a:pPr>
            <a:r>
              <a:rPr lang="ja-JP" altLang="en-US" sz="1800" dirty="0"/>
              <a:t>地滑り</a:t>
            </a:r>
            <a:endParaRPr lang="en-US" altLang="ja-JP" sz="1800" dirty="0"/>
          </a:p>
          <a:p>
            <a:pPr>
              <a:lnSpc>
                <a:spcPct val="120000"/>
              </a:lnSpc>
            </a:pPr>
            <a:r>
              <a:rPr lang="ja-JP" altLang="en-US" sz="1800" dirty="0"/>
              <a:t>建物損壊</a:t>
            </a:r>
            <a:endParaRPr lang="en-US" altLang="ja-JP" sz="1800" dirty="0"/>
          </a:p>
          <a:p>
            <a:pPr>
              <a:lnSpc>
                <a:spcPct val="120000"/>
              </a:lnSpc>
            </a:pPr>
            <a:r>
              <a:rPr lang="ja-JP" altLang="en-US" sz="1800" dirty="0"/>
              <a:t>液状化</a:t>
            </a:r>
            <a:endParaRPr lang="en-US" altLang="ja-JP" sz="1800" dirty="0"/>
          </a:p>
          <a:p>
            <a:pPr>
              <a:lnSpc>
                <a:spcPct val="120000"/>
              </a:lnSpc>
            </a:pPr>
            <a:r>
              <a:rPr kumimoji="1" lang="ja-JP" altLang="en-US" sz="1800" dirty="0"/>
              <a:t>広域停電</a:t>
            </a:r>
          </a:p>
        </p:txBody>
      </p:sp>
      <p:sp>
        <p:nvSpPr>
          <p:cNvPr id="3" name="テキスト ボックス 2">
            <a:extLst>
              <a:ext uri="{FF2B5EF4-FFF2-40B4-BE49-F238E27FC236}">
                <a16:creationId xmlns="" xmlns:a16="http://schemas.microsoft.com/office/drawing/2014/main" id="{1365CBF8-2306-4650-971D-5AFA5548B53E}"/>
              </a:ext>
            </a:extLst>
          </p:cNvPr>
          <p:cNvSpPr txBox="1"/>
          <p:nvPr/>
        </p:nvSpPr>
        <p:spPr>
          <a:xfrm>
            <a:off x="6155276" y="2222536"/>
            <a:ext cx="2903149" cy="1077218"/>
          </a:xfrm>
          <a:prstGeom prst="rect">
            <a:avLst/>
          </a:prstGeom>
          <a:noFill/>
        </p:spPr>
        <p:txBody>
          <a:bodyPr wrap="square" rtlCol="0">
            <a:spAutoFit/>
          </a:bodyPr>
          <a:lstStyle/>
          <a:p>
            <a:r>
              <a:rPr kumimoji="1" lang="ja-JP" altLang="en-US" sz="1600" dirty="0"/>
              <a:t>「平成</a:t>
            </a:r>
            <a:r>
              <a:rPr kumimoji="1" lang="en-US" altLang="ja-JP" sz="1600" dirty="0"/>
              <a:t>30</a:t>
            </a:r>
            <a:r>
              <a:rPr kumimoji="1" lang="ja-JP" altLang="en-US" sz="1600" dirty="0"/>
              <a:t>年</a:t>
            </a:r>
            <a:r>
              <a:rPr kumimoji="1" lang="en-US" altLang="ja-JP" sz="1600" dirty="0"/>
              <a:t>9</a:t>
            </a:r>
            <a:r>
              <a:rPr kumimoji="1" lang="ja-JP" altLang="en-US" sz="1600" dirty="0"/>
              <a:t>月</a:t>
            </a:r>
            <a:r>
              <a:rPr kumimoji="1" lang="en-US" altLang="ja-JP" sz="1600" dirty="0"/>
              <a:t>6</a:t>
            </a:r>
            <a:r>
              <a:rPr kumimoji="1" lang="ja-JP" altLang="en-US" sz="1600" dirty="0"/>
              <a:t>日</a:t>
            </a:r>
            <a:r>
              <a:rPr kumimoji="1" lang="en-US" altLang="ja-JP" sz="1600" dirty="0"/>
              <a:t>03</a:t>
            </a:r>
            <a:r>
              <a:rPr kumimoji="1" lang="ja-JP" altLang="en-US" sz="1600" dirty="0"/>
              <a:t>時</a:t>
            </a:r>
            <a:r>
              <a:rPr kumimoji="1" lang="en-US" altLang="ja-JP" sz="1600" dirty="0"/>
              <a:t>08</a:t>
            </a:r>
            <a:r>
              <a:rPr kumimoji="1" lang="ja-JP" altLang="en-US" sz="1600" dirty="0"/>
              <a:t>分頃の胆振地方中東部の地震について（第</a:t>
            </a:r>
            <a:r>
              <a:rPr kumimoji="1" lang="en-US" altLang="ja-JP" sz="1600" dirty="0"/>
              <a:t>1</a:t>
            </a:r>
            <a:r>
              <a:rPr kumimoji="1" lang="ja-JP" altLang="en-US" sz="1600" dirty="0"/>
              <a:t>報）」（気象庁</a:t>
            </a:r>
            <a:r>
              <a:rPr kumimoji="1" lang="en-US" altLang="ja-JP" sz="1600" dirty="0"/>
              <a:t>, 2018</a:t>
            </a:r>
            <a:r>
              <a:rPr kumimoji="1" lang="ja-JP" altLang="en-US" sz="1600" dirty="0"/>
              <a:t>）に加筆</a:t>
            </a:r>
          </a:p>
        </p:txBody>
      </p:sp>
      <p:sp>
        <p:nvSpPr>
          <p:cNvPr id="8" name="テキスト ボックス 7">
            <a:extLst>
              <a:ext uri="{FF2B5EF4-FFF2-40B4-BE49-F238E27FC236}">
                <a16:creationId xmlns="" xmlns:a16="http://schemas.microsoft.com/office/drawing/2014/main" id="{43E17959-1158-4DAE-A9C7-01E9EEF9B801}"/>
              </a:ext>
            </a:extLst>
          </p:cNvPr>
          <p:cNvSpPr txBox="1"/>
          <p:nvPr/>
        </p:nvSpPr>
        <p:spPr>
          <a:xfrm>
            <a:off x="3077155" y="5343277"/>
            <a:ext cx="184731" cy="369332"/>
          </a:xfrm>
          <a:prstGeom prst="rect">
            <a:avLst/>
          </a:prstGeom>
          <a:noFill/>
        </p:spPr>
        <p:txBody>
          <a:bodyPr wrap="none" rtlCol="0">
            <a:spAutoFit/>
          </a:bodyPr>
          <a:lstStyle/>
          <a:p>
            <a:endParaRPr kumimoji="1" lang="ja-JP" altLang="en-US" dirty="0"/>
          </a:p>
        </p:txBody>
      </p:sp>
      <p:sp>
        <p:nvSpPr>
          <p:cNvPr id="16" name="正方形/長方形 15">
            <a:extLst>
              <a:ext uri="{FF2B5EF4-FFF2-40B4-BE49-F238E27FC236}">
                <a16:creationId xmlns="" xmlns:a16="http://schemas.microsoft.com/office/drawing/2014/main" id="{4AD945E8-E50B-402B-BAD0-9B9598EF82AC}"/>
              </a:ext>
            </a:extLst>
          </p:cNvPr>
          <p:cNvSpPr/>
          <p:nvPr/>
        </p:nvSpPr>
        <p:spPr>
          <a:xfrm>
            <a:off x="4597602" y="2868904"/>
            <a:ext cx="877163" cy="369332"/>
          </a:xfrm>
          <a:prstGeom prst="rect">
            <a:avLst/>
          </a:prstGeom>
        </p:spPr>
        <p:txBody>
          <a:bodyPr wrap="none">
            <a:spAutoFit/>
          </a:bodyPr>
          <a:lstStyle/>
          <a:p>
            <a:r>
              <a:rPr lang="ja-JP" altLang="en-US" dirty="0"/>
              <a:t>札幌市</a:t>
            </a:r>
          </a:p>
        </p:txBody>
      </p:sp>
      <p:cxnSp>
        <p:nvCxnSpPr>
          <p:cNvPr id="17" name="直線矢印コネクタ 16">
            <a:extLst>
              <a:ext uri="{FF2B5EF4-FFF2-40B4-BE49-F238E27FC236}">
                <a16:creationId xmlns="" xmlns:a16="http://schemas.microsoft.com/office/drawing/2014/main" id="{A87FAAED-7701-4E6C-A433-E8B70A1C9C7A}"/>
              </a:ext>
            </a:extLst>
          </p:cNvPr>
          <p:cNvCxnSpPr>
            <a:cxnSpLocks/>
          </p:cNvCxnSpPr>
          <p:nvPr/>
        </p:nvCxnSpPr>
        <p:spPr>
          <a:xfrm flipH="1" flipV="1">
            <a:off x="5292134" y="3155756"/>
            <a:ext cx="973495" cy="99880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40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877E61F-F12A-4732-BD49-C0ABDA654B6D}"/>
              </a:ext>
            </a:extLst>
          </p:cNvPr>
          <p:cNvSpPr>
            <a:spLocks noGrp="1"/>
          </p:cNvSpPr>
          <p:nvPr>
            <p:ph type="title"/>
          </p:nvPr>
        </p:nvSpPr>
        <p:spPr>
          <a:xfrm>
            <a:off x="628650" y="92006"/>
            <a:ext cx="7886700" cy="589031"/>
          </a:xfrm>
        </p:spPr>
        <p:txBody>
          <a:bodyPr>
            <a:noAutofit/>
          </a:bodyPr>
          <a:lstStyle/>
          <a:p>
            <a:r>
              <a:rPr kumimoji="1" lang="ja-JP" altLang="en-US" sz="3200" dirty="0"/>
              <a:t>推定震度と人口</a:t>
            </a:r>
          </a:p>
        </p:txBody>
      </p:sp>
      <p:sp>
        <p:nvSpPr>
          <p:cNvPr id="3" name="コンテンツ プレースホルダー 2">
            <a:extLst>
              <a:ext uri="{FF2B5EF4-FFF2-40B4-BE49-F238E27FC236}">
                <a16:creationId xmlns="" xmlns:a16="http://schemas.microsoft.com/office/drawing/2014/main" id="{DDD0D706-DE32-4B7B-8D2C-3D25B0929C0D}"/>
              </a:ext>
            </a:extLst>
          </p:cNvPr>
          <p:cNvSpPr>
            <a:spLocks noGrp="1"/>
          </p:cNvSpPr>
          <p:nvPr>
            <p:ph idx="1"/>
          </p:nvPr>
        </p:nvSpPr>
        <p:spPr>
          <a:xfrm>
            <a:off x="628650" y="2416618"/>
            <a:ext cx="7886700" cy="4351338"/>
          </a:xfrm>
        </p:spPr>
        <p:txBody>
          <a:bodyPr/>
          <a:lstStyle/>
          <a:p>
            <a:endParaRPr kumimoji="1" lang="ja-JP" altLang="en-US"/>
          </a:p>
        </p:txBody>
      </p:sp>
      <p:pic>
        <p:nvPicPr>
          <p:cNvPr id="4" name="図 3">
            <a:extLst>
              <a:ext uri="{FF2B5EF4-FFF2-40B4-BE49-F238E27FC236}">
                <a16:creationId xmlns="" xmlns:a16="http://schemas.microsoft.com/office/drawing/2014/main" id="{FE15E5D3-EED5-4598-91DE-FB86B8AA465F}"/>
              </a:ext>
            </a:extLst>
          </p:cNvPr>
          <p:cNvPicPr>
            <a:picLocks noChangeAspect="1"/>
          </p:cNvPicPr>
          <p:nvPr/>
        </p:nvPicPr>
        <p:blipFill>
          <a:blip r:embed="rId2"/>
          <a:stretch>
            <a:fillRect/>
          </a:stretch>
        </p:blipFill>
        <p:spPr>
          <a:xfrm>
            <a:off x="0" y="1545150"/>
            <a:ext cx="9144000" cy="5023010"/>
          </a:xfrm>
          <a:prstGeom prst="rect">
            <a:avLst/>
          </a:prstGeom>
        </p:spPr>
      </p:pic>
      <p:pic>
        <p:nvPicPr>
          <p:cNvPr id="5" name="図 4">
            <a:extLst>
              <a:ext uri="{FF2B5EF4-FFF2-40B4-BE49-F238E27FC236}">
                <a16:creationId xmlns="" xmlns:a16="http://schemas.microsoft.com/office/drawing/2014/main" id="{3C4AFFCA-DB53-4222-A4EB-6B14010173E3}"/>
              </a:ext>
            </a:extLst>
          </p:cNvPr>
          <p:cNvPicPr>
            <a:picLocks noChangeAspect="1"/>
          </p:cNvPicPr>
          <p:nvPr/>
        </p:nvPicPr>
        <p:blipFill>
          <a:blip r:embed="rId3"/>
          <a:stretch>
            <a:fillRect/>
          </a:stretch>
        </p:blipFill>
        <p:spPr>
          <a:xfrm>
            <a:off x="3663315" y="1509380"/>
            <a:ext cx="5480685" cy="5348620"/>
          </a:xfrm>
          <a:prstGeom prst="rect">
            <a:avLst/>
          </a:prstGeom>
        </p:spPr>
      </p:pic>
      <p:sp>
        <p:nvSpPr>
          <p:cNvPr id="6" name="正方形/長方形 5">
            <a:extLst>
              <a:ext uri="{FF2B5EF4-FFF2-40B4-BE49-F238E27FC236}">
                <a16:creationId xmlns="" xmlns:a16="http://schemas.microsoft.com/office/drawing/2014/main" id="{F7CE2849-04C6-456D-A929-E18E90D08171}"/>
              </a:ext>
            </a:extLst>
          </p:cNvPr>
          <p:cNvSpPr/>
          <p:nvPr/>
        </p:nvSpPr>
        <p:spPr>
          <a:xfrm>
            <a:off x="0" y="588284"/>
            <a:ext cx="6186309" cy="646331"/>
          </a:xfrm>
          <a:prstGeom prst="rect">
            <a:avLst/>
          </a:prstGeom>
        </p:spPr>
        <p:txBody>
          <a:bodyPr wrap="none">
            <a:spAutoFit/>
          </a:bodyPr>
          <a:lstStyle/>
          <a:p>
            <a:r>
              <a:rPr lang="ja-JP" altLang="en-US" dirty="0"/>
              <a:t>防災科学技術研究所「リアルタイム地震被害推定システム</a:t>
            </a:r>
            <a:endParaRPr lang="en-US" altLang="ja-JP" dirty="0"/>
          </a:p>
          <a:p>
            <a:r>
              <a:rPr lang="en-US" altLang="ja-JP" dirty="0"/>
              <a:t>J-RISQ</a:t>
            </a:r>
            <a:r>
              <a:rPr lang="ja-JP" altLang="en-US" dirty="0"/>
              <a:t>地震速報」よりhttp://www.j-risq.bosai.go.jp/report/</a:t>
            </a:r>
          </a:p>
        </p:txBody>
      </p:sp>
      <p:sp>
        <p:nvSpPr>
          <p:cNvPr id="8" name="テキスト ボックス 7">
            <a:extLst>
              <a:ext uri="{FF2B5EF4-FFF2-40B4-BE49-F238E27FC236}">
                <a16:creationId xmlns="" xmlns:a16="http://schemas.microsoft.com/office/drawing/2014/main" id="{E33646B1-CFE5-4EC0-ADF4-753A9BE15706}"/>
              </a:ext>
            </a:extLst>
          </p:cNvPr>
          <p:cNvSpPr txBox="1"/>
          <p:nvPr/>
        </p:nvSpPr>
        <p:spPr>
          <a:xfrm>
            <a:off x="0" y="1177632"/>
            <a:ext cx="1569660" cy="369332"/>
          </a:xfrm>
          <a:prstGeom prst="rect">
            <a:avLst/>
          </a:prstGeom>
          <a:noFill/>
        </p:spPr>
        <p:txBody>
          <a:bodyPr wrap="none" rtlCol="0">
            <a:spAutoFit/>
          </a:bodyPr>
          <a:lstStyle/>
          <a:p>
            <a:r>
              <a:rPr kumimoji="1" lang="ja-JP" altLang="en-US" dirty="0"/>
              <a:t>推定震度分布</a:t>
            </a:r>
          </a:p>
        </p:txBody>
      </p:sp>
      <p:sp>
        <p:nvSpPr>
          <p:cNvPr id="9" name="テキスト ボックス 8">
            <a:extLst>
              <a:ext uri="{FF2B5EF4-FFF2-40B4-BE49-F238E27FC236}">
                <a16:creationId xmlns="" xmlns:a16="http://schemas.microsoft.com/office/drawing/2014/main" id="{A5BC2656-84DA-40B7-A946-DAAC15BEE7C4}"/>
              </a:ext>
            </a:extLst>
          </p:cNvPr>
          <p:cNvSpPr txBox="1"/>
          <p:nvPr/>
        </p:nvSpPr>
        <p:spPr>
          <a:xfrm>
            <a:off x="3765869" y="1159747"/>
            <a:ext cx="2031325" cy="369332"/>
          </a:xfrm>
          <a:prstGeom prst="rect">
            <a:avLst/>
          </a:prstGeom>
          <a:noFill/>
        </p:spPr>
        <p:txBody>
          <a:bodyPr wrap="none" rtlCol="0">
            <a:spAutoFit/>
          </a:bodyPr>
          <a:lstStyle/>
          <a:p>
            <a:r>
              <a:rPr kumimoji="1" lang="ja-JP" altLang="en-US" dirty="0"/>
              <a:t>各震度の遭遇人口</a:t>
            </a:r>
          </a:p>
        </p:txBody>
      </p:sp>
      <p:sp>
        <p:nvSpPr>
          <p:cNvPr id="10" name="テキスト ボックス 9">
            <a:extLst>
              <a:ext uri="{FF2B5EF4-FFF2-40B4-BE49-F238E27FC236}">
                <a16:creationId xmlns="" xmlns:a16="http://schemas.microsoft.com/office/drawing/2014/main" id="{58CC2627-E4C3-4F35-93C0-28472298117C}"/>
              </a:ext>
            </a:extLst>
          </p:cNvPr>
          <p:cNvSpPr txBox="1"/>
          <p:nvPr/>
        </p:nvSpPr>
        <p:spPr>
          <a:xfrm>
            <a:off x="7124368" y="54981"/>
            <a:ext cx="1969350" cy="1200329"/>
          </a:xfrm>
          <a:prstGeom prst="rect">
            <a:avLst/>
          </a:prstGeom>
          <a:noFill/>
        </p:spPr>
        <p:txBody>
          <a:bodyPr wrap="square" rtlCol="0">
            <a:spAutoFit/>
          </a:bodyPr>
          <a:lstStyle/>
          <a:p>
            <a:r>
              <a:rPr kumimoji="1" lang="ja-JP" altLang="en-US" dirty="0"/>
              <a:t>震度</a:t>
            </a:r>
            <a:r>
              <a:rPr kumimoji="1" lang="en-US" altLang="ja-JP" dirty="0"/>
              <a:t>6</a:t>
            </a:r>
            <a:r>
              <a:rPr kumimoji="1" lang="ja-JP" altLang="en-US" dirty="0"/>
              <a:t>弱以上を経験した人数は</a:t>
            </a:r>
            <a:endParaRPr kumimoji="1" lang="en-US" altLang="ja-JP" dirty="0"/>
          </a:p>
          <a:p>
            <a:r>
              <a:rPr kumimoji="1" lang="en-US" altLang="ja-JP" dirty="0"/>
              <a:t>70,000</a:t>
            </a:r>
            <a:r>
              <a:rPr kumimoji="1" lang="ja-JP" altLang="en-US" dirty="0"/>
              <a:t>人と推定されている</a:t>
            </a:r>
          </a:p>
        </p:txBody>
      </p:sp>
      <p:sp>
        <p:nvSpPr>
          <p:cNvPr id="12" name="左中かっこ 11">
            <a:extLst>
              <a:ext uri="{FF2B5EF4-FFF2-40B4-BE49-F238E27FC236}">
                <a16:creationId xmlns="" xmlns:a16="http://schemas.microsoft.com/office/drawing/2014/main" id="{E31F9B64-70DE-418F-9AA2-0908DE9779C7}"/>
              </a:ext>
            </a:extLst>
          </p:cNvPr>
          <p:cNvSpPr/>
          <p:nvPr/>
        </p:nvSpPr>
        <p:spPr>
          <a:xfrm rot="5400000">
            <a:off x="8154250" y="462412"/>
            <a:ext cx="106808" cy="1872691"/>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6024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A9E17F9-EC1E-40B0-8C66-49516FE9881E}"/>
              </a:ext>
            </a:extLst>
          </p:cNvPr>
          <p:cNvSpPr>
            <a:spLocks noGrp="1"/>
          </p:cNvSpPr>
          <p:nvPr>
            <p:ph type="title"/>
          </p:nvPr>
        </p:nvSpPr>
        <p:spPr>
          <a:xfrm>
            <a:off x="299598" y="71122"/>
            <a:ext cx="7886700" cy="781250"/>
          </a:xfrm>
        </p:spPr>
        <p:txBody>
          <a:bodyPr>
            <a:normAutofit fontScale="90000"/>
          </a:bodyPr>
          <a:lstStyle/>
          <a:p>
            <a:r>
              <a:rPr lang="ja-JP" altLang="en-US" sz="3600" dirty="0" smtClean="0"/>
              <a:t>背景：</a:t>
            </a:r>
            <a:r>
              <a:rPr kumimoji="1" lang="ja-JP" altLang="en-US" sz="3600" dirty="0" smtClean="0"/>
              <a:t>北海道</a:t>
            </a:r>
            <a:r>
              <a:rPr kumimoji="1" lang="ja-JP" altLang="en-US" sz="3600" dirty="0"/>
              <a:t>周辺のプレート境界と地震</a:t>
            </a:r>
          </a:p>
        </p:txBody>
      </p:sp>
      <p:pic>
        <p:nvPicPr>
          <p:cNvPr id="6" name="コンテンツ プレースホルダー 5" descr="地図, テキスト が含まれている画像&#10;&#10;高い精度で生成された説明">
            <a:extLst>
              <a:ext uri="{FF2B5EF4-FFF2-40B4-BE49-F238E27FC236}">
                <a16:creationId xmlns="" xmlns:a16="http://schemas.microsoft.com/office/drawing/2014/main" id="{F8B5E58C-490C-4524-8326-7C75D8F5E9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5623" y="1690006"/>
            <a:ext cx="7284558" cy="5167993"/>
          </a:xfrm>
        </p:spPr>
      </p:pic>
      <p:sp>
        <p:nvSpPr>
          <p:cNvPr id="11" name="正方形/長方形 10">
            <a:extLst>
              <a:ext uri="{FF2B5EF4-FFF2-40B4-BE49-F238E27FC236}">
                <a16:creationId xmlns="" xmlns:a16="http://schemas.microsoft.com/office/drawing/2014/main" id="{9BE25D86-F0AE-4F9B-8D52-0764D7E10F5E}"/>
              </a:ext>
            </a:extLst>
          </p:cNvPr>
          <p:cNvSpPr/>
          <p:nvPr/>
        </p:nvSpPr>
        <p:spPr>
          <a:xfrm>
            <a:off x="2441121" y="2507956"/>
            <a:ext cx="5398152" cy="380660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 xmlns:a16="http://schemas.microsoft.com/office/drawing/2014/main" id="{27A1DBF0-FDD9-4AA8-B517-772B28CAA2B2}"/>
              </a:ext>
            </a:extLst>
          </p:cNvPr>
          <p:cNvSpPr txBox="1"/>
          <p:nvPr/>
        </p:nvSpPr>
        <p:spPr>
          <a:xfrm>
            <a:off x="6187934" y="2138624"/>
            <a:ext cx="1569660" cy="369332"/>
          </a:xfrm>
          <a:prstGeom prst="rect">
            <a:avLst/>
          </a:prstGeom>
          <a:noFill/>
        </p:spPr>
        <p:txBody>
          <a:bodyPr wrap="square" rtlCol="0">
            <a:spAutoFit/>
          </a:bodyPr>
          <a:lstStyle/>
          <a:p>
            <a:r>
              <a:rPr kumimoji="1" lang="ja-JP" altLang="en-US" dirty="0">
                <a:solidFill>
                  <a:schemeClr val="bg1"/>
                </a:solidFill>
              </a:rPr>
              <a:t>北米プレート</a:t>
            </a:r>
          </a:p>
        </p:txBody>
      </p:sp>
      <p:sp>
        <p:nvSpPr>
          <p:cNvPr id="9" name="テキスト ボックス 8">
            <a:extLst>
              <a:ext uri="{FF2B5EF4-FFF2-40B4-BE49-F238E27FC236}">
                <a16:creationId xmlns="" xmlns:a16="http://schemas.microsoft.com/office/drawing/2014/main" id="{C5FC6712-C9C6-4586-B79B-D626B7173165}"/>
              </a:ext>
            </a:extLst>
          </p:cNvPr>
          <p:cNvSpPr txBox="1"/>
          <p:nvPr/>
        </p:nvSpPr>
        <p:spPr>
          <a:xfrm>
            <a:off x="2507625" y="2635048"/>
            <a:ext cx="1338828" cy="646331"/>
          </a:xfrm>
          <a:prstGeom prst="rect">
            <a:avLst/>
          </a:prstGeom>
          <a:noFill/>
        </p:spPr>
        <p:txBody>
          <a:bodyPr wrap="square" rtlCol="0">
            <a:spAutoFit/>
          </a:bodyPr>
          <a:lstStyle/>
          <a:p>
            <a:r>
              <a:rPr kumimoji="1" lang="ja-JP" altLang="en-US" dirty="0">
                <a:solidFill>
                  <a:schemeClr val="bg1"/>
                </a:solidFill>
              </a:rPr>
              <a:t>ユーラシア</a:t>
            </a:r>
            <a:endParaRPr kumimoji="1" lang="en-US" altLang="ja-JP" dirty="0">
              <a:solidFill>
                <a:schemeClr val="bg1"/>
              </a:solidFill>
            </a:endParaRPr>
          </a:p>
          <a:p>
            <a:r>
              <a:rPr kumimoji="1" lang="ja-JP" altLang="en-US" dirty="0">
                <a:solidFill>
                  <a:schemeClr val="bg1"/>
                </a:solidFill>
              </a:rPr>
              <a:t>プレート</a:t>
            </a:r>
          </a:p>
        </p:txBody>
      </p:sp>
      <p:sp>
        <p:nvSpPr>
          <p:cNvPr id="10" name="テキスト ボックス 9">
            <a:extLst>
              <a:ext uri="{FF2B5EF4-FFF2-40B4-BE49-F238E27FC236}">
                <a16:creationId xmlns="" xmlns:a16="http://schemas.microsoft.com/office/drawing/2014/main" id="{BDE8629D-6E15-4DED-B630-FABA29B98BE2}"/>
              </a:ext>
            </a:extLst>
          </p:cNvPr>
          <p:cNvSpPr txBox="1"/>
          <p:nvPr/>
        </p:nvSpPr>
        <p:spPr>
          <a:xfrm>
            <a:off x="6187934" y="5599519"/>
            <a:ext cx="1107996" cy="646331"/>
          </a:xfrm>
          <a:prstGeom prst="rect">
            <a:avLst/>
          </a:prstGeom>
          <a:noFill/>
        </p:spPr>
        <p:txBody>
          <a:bodyPr wrap="square" rtlCol="0">
            <a:spAutoFit/>
          </a:bodyPr>
          <a:lstStyle/>
          <a:p>
            <a:r>
              <a:rPr kumimoji="1" lang="ja-JP" altLang="en-US" dirty="0">
                <a:solidFill>
                  <a:schemeClr val="bg1"/>
                </a:solidFill>
              </a:rPr>
              <a:t>太平洋</a:t>
            </a:r>
            <a:endParaRPr kumimoji="1" lang="en-US" altLang="ja-JP" dirty="0">
              <a:solidFill>
                <a:schemeClr val="bg1"/>
              </a:solidFill>
            </a:endParaRPr>
          </a:p>
          <a:p>
            <a:r>
              <a:rPr kumimoji="1" lang="ja-JP" altLang="en-US" dirty="0">
                <a:solidFill>
                  <a:schemeClr val="bg1"/>
                </a:solidFill>
              </a:rPr>
              <a:t>プレート</a:t>
            </a:r>
          </a:p>
        </p:txBody>
      </p:sp>
      <p:sp>
        <p:nvSpPr>
          <p:cNvPr id="12" name="正方形/長方形 11">
            <a:extLst>
              <a:ext uri="{FF2B5EF4-FFF2-40B4-BE49-F238E27FC236}">
                <a16:creationId xmlns="" xmlns:a16="http://schemas.microsoft.com/office/drawing/2014/main" id="{31358687-675D-4958-8C80-95F540CEE6EC}"/>
              </a:ext>
            </a:extLst>
          </p:cNvPr>
          <p:cNvSpPr/>
          <p:nvPr/>
        </p:nvSpPr>
        <p:spPr>
          <a:xfrm>
            <a:off x="4407719" y="848801"/>
            <a:ext cx="4371389" cy="923330"/>
          </a:xfrm>
          <a:prstGeom prst="rect">
            <a:avLst/>
          </a:prstGeom>
        </p:spPr>
        <p:txBody>
          <a:bodyPr wrap="none">
            <a:spAutoFit/>
          </a:bodyPr>
          <a:lstStyle/>
          <a:p>
            <a:r>
              <a:rPr lang="en-US" altLang="ja-JP" dirty="0"/>
              <a:t>IRIS Earthquake Browser </a:t>
            </a:r>
            <a:r>
              <a:rPr lang="ja-JP" altLang="en-US" dirty="0"/>
              <a:t>により作図、加筆</a:t>
            </a:r>
            <a:endParaRPr lang="en-US" altLang="ja-JP" dirty="0"/>
          </a:p>
          <a:p>
            <a:r>
              <a:rPr lang="en-US" altLang="ja-JP" dirty="0"/>
              <a:t>M3</a:t>
            </a:r>
            <a:r>
              <a:rPr lang="ja-JP" altLang="en-US" dirty="0"/>
              <a:t>以上、最新</a:t>
            </a:r>
            <a:r>
              <a:rPr lang="en-US" altLang="ja-JP" dirty="0"/>
              <a:t>1000</a:t>
            </a:r>
            <a:r>
              <a:rPr lang="ja-JP" altLang="en-US" dirty="0"/>
              <a:t>個の地震</a:t>
            </a:r>
            <a:endParaRPr lang="en-US" altLang="ja-JP" dirty="0"/>
          </a:p>
          <a:p>
            <a:r>
              <a:rPr lang="ja-JP" altLang="en-US" dirty="0"/>
              <a:t>http://ds.iris.edu/ieb/</a:t>
            </a:r>
          </a:p>
        </p:txBody>
      </p:sp>
      <p:sp>
        <p:nvSpPr>
          <p:cNvPr id="13" name="楕円 12">
            <a:extLst>
              <a:ext uri="{FF2B5EF4-FFF2-40B4-BE49-F238E27FC236}">
                <a16:creationId xmlns="" xmlns:a16="http://schemas.microsoft.com/office/drawing/2014/main" id="{251C8B60-0D28-452E-B0F1-21D51661081A}"/>
              </a:ext>
            </a:extLst>
          </p:cNvPr>
          <p:cNvSpPr/>
          <p:nvPr/>
        </p:nvSpPr>
        <p:spPr>
          <a:xfrm>
            <a:off x="4527008" y="4433398"/>
            <a:ext cx="469127" cy="47707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 xmlns:a16="http://schemas.microsoft.com/office/drawing/2014/main" id="{B365F0D1-798F-48B3-B90B-CEAD818221CE}"/>
              </a:ext>
            </a:extLst>
          </p:cNvPr>
          <p:cNvSpPr txBox="1"/>
          <p:nvPr/>
        </p:nvSpPr>
        <p:spPr>
          <a:xfrm>
            <a:off x="5323962" y="2625952"/>
            <a:ext cx="1826141" cy="584775"/>
          </a:xfrm>
          <a:prstGeom prst="rect">
            <a:avLst/>
          </a:prstGeom>
          <a:noFill/>
        </p:spPr>
        <p:txBody>
          <a:bodyPr wrap="none" rtlCol="0">
            <a:spAutoFit/>
          </a:bodyPr>
          <a:lstStyle/>
          <a:p>
            <a:r>
              <a:rPr kumimoji="1" lang="ja-JP" altLang="en-US" sz="1600" dirty="0">
                <a:solidFill>
                  <a:schemeClr val="bg1"/>
                </a:solidFill>
              </a:rPr>
              <a:t>震央のプロットは</a:t>
            </a:r>
            <a:endParaRPr kumimoji="1" lang="en-US" altLang="ja-JP" sz="1600" dirty="0">
              <a:solidFill>
                <a:schemeClr val="bg1"/>
              </a:solidFill>
            </a:endParaRPr>
          </a:p>
          <a:p>
            <a:r>
              <a:rPr kumimoji="1" lang="ja-JP" altLang="en-US" sz="1600" dirty="0">
                <a:solidFill>
                  <a:schemeClr val="bg1"/>
                </a:solidFill>
              </a:rPr>
              <a:t>黄色の枠内のみ</a:t>
            </a:r>
          </a:p>
        </p:txBody>
      </p:sp>
      <p:sp>
        <p:nvSpPr>
          <p:cNvPr id="15" name="矢印: 下 14">
            <a:extLst>
              <a:ext uri="{FF2B5EF4-FFF2-40B4-BE49-F238E27FC236}">
                <a16:creationId xmlns="" xmlns:a16="http://schemas.microsoft.com/office/drawing/2014/main" id="{A228AFB2-EFB9-4D50-A930-C5A440FFD9E3}"/>
              </a:ext>
            </a:extLst>
          </p:cNvPr>
          <p:cNvSpPr/>
          <p:nvPr/>
        </p:nvSpPr>
        <p:spPr>
          <a:xfrm rot="7149841">
            <a:off x="7140864" y="5116784"/>
            <a:ext cx="254442" cy="715617"/>
          </a:xfrm>
          <a:prstGeom prst="downArrow">
            <a:avLst>
              <a:gd name="adj1" fmla="val 42041"/>
              <a:gd name="adj2" fmla="val 9127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 xmlns:a16="http://schemas.microsoft.com/office/drawing/2014/main" id="{4EAEC92C-C230-42FA-AA04-A6EEDE530CB8}"/>
              </a:ext>
            </a:extLst>
          </p:cNvPr>
          <p:cNvSpPr txBox="1"/>
          <p:nvPr/>
        </p:nvSpPr>
        <p:spPr>
          <a:xfrm>
            <a:off x="-24502" y="1046697"/>
            <a:ext cx="2087213" cy="5632311"/>
          </a:xfrm>
          <a:prstGeom prst="rect">
            <a:avLst/>
          </a:prstGeom>
          <a:noFill/>
        </p:spPr>
        <p:txBody>
          <a:bodyPr wrap="square" rtlCol="0">
            <a:spAutoFit/>
          </a:bodyPr>
          <a:lstStyle/>
          <a:p>
            <a:pPr>
              <a:lnSpc>
                <a:spcPct val="150000"/>
              </a:lnSpc>
            </a:pPr>
            <a:r>
              <a:rPr kumimoji="1" lang="ja-JP" altLang="en-US" sz="1600" dirty="0"/>
              <a:t>北海道の下には西から太平洋プレートが沈み込んでいる。そのプレート境界において巨大地震が発生している。</a:t>
            </a:r>
            <a:endParaRPr kumimoji="1" lang="en-US" altLang="ja-JP" sz="1600" dirty="0"/>
          </a:p>
          <a:p>
            <a:pPr>
              <a:lnSpc>
                <a:spcPct val="150000"/>
              </a:lnSpc>
            </a:pPr>
            <a:r>
              <a:rPr kumimoji="1" lang="ja-JP" altLang="en-US" sz="1600" dirty="0"/>
              <a:t>また沈み込んだプレート内での地震活動も活発である。</a:t>
            </a:r>
            <a:endParaRPr kumimoji="1" lang="en-US" altLang="ja-JP" sz="1600" dirty="0"/>
          </a:p>
          <a:p>
            <a:pPr>
              <a:lnSpc>
                <a:spcPct val="150000"/>
              </a:lnSpc>
            </a:pPr>
            <a:r>
              <a:rPr kumimoji="1" lang="ja-JP" altLang="en-US" sz="1600" dirty="0"/>
              <a:t>東にはユーラシアプレートとの境界が推定されており、大地震が発生している。</a:t>
            </a:r>
            <a:endParaRPr kumimoji="1" lang="en-US" altLang="ja-JP" sz="1600" dirty="0"/>
          </a:p>
          <a:p>
            <a:pPr>
              <a:lnSpc>
                <a:spcPct val="150000"/>
              </a:lnSpc>
            </a:pPr>
            <a:r>
              <a:rPr kumimoji="1" lang="ja-JP" altLang="en-US" sz="1600" dirty="0"/>
              <a:t>内陸でもたびたび地震が起こっている。</a:t>
            </a:r>
            <a:endParaRPr kumimoji="1" lang="en-US" altLang="ja-JP" sz="1600" dirty="0"/>
          </a:p>
        </p:txBody>
      </p:sp>
      <p:pic>
        <p:nvPicPr>
          <p:cNvPr id="17" name="図 16">
            <a:extLst>
              <a:ext uri="{FF2B5EF4-FFF2-40B4-BE49-F238E27FC236}">
                <a16:creationId xmlns="" xmlns:a16="http://schemas.microsoft.com/office/drawing/2014/main" id="{D07D6F34-517E-4BD7-B0BF-4B0B74451450}"/>
              </a:ext>
            </a:extLst>
          </p:cNvPr>
          <p:cNvPicPr>
            <a:picLocks noChangeAspect="1"/>
          </p:cNvPicPr>
          <p:nvPr/>
        </p:nvPicPr>
        <p:blipFill>
          <a:blip r:embed="rId3"/>
          <a:stretch>
            <a:fillRect/>
          </a:stretch>
        </p:blipFill>
        <p:spPr>
          <a:xfrm>
            <a:off x="1920681" y="3724937"/>
            <a:ext cx="1423220" cy="3133061"/>
          </a:xfrm>
          <a:prstGeom prst="rect">
            <a:avLst/>
          </a:prstGeom>
        </p:spPr>
      </p:pic>
      <p:sp>
        <p:nvSpPr>
          <p:cNvPr id="18" name="テキスト ボックス 17">
            <a:extLst>
              <a:ext uri="{FF2B5EF4-FFF2-40B4-BE49-F238E27FC236}">
                <a16:creationId xmlns="" xmlns:a16="http://schemas.microsoft.com/office/drawing/2014/main" id="{5E1A2795-708C-4B8D-8487-FF12FEE184A3}"/>
              </a:ext>
            </a:extLst>
          </p:cNvPr>
          <p:cNvSpPr txBox="1"/>
          <p:nvPr/>
        </p:nvSpPr>
        <p:spPr>
          <a:xfrm>
            <a:off x="2564513" y="1218865"/>
            <a:ext cx="1338828" cy="369332"/>
          </a:xfrm>
          <a:prstGeom prst="rect">
            <a:avLst/>
          </a:prstGeom>
          <a:noFill/>
        </p:spPr>
        <p:txBody>
          <a:bodyPr wrap="none" rtlCol="0">
            <a:spAutoFit/>
          </a:bodyPr>
          <a:lstStyle/>
          <a:p>
            <a:r>
              <a:rPr kumimoji="1" lang="ja-JP" altLang="en-US" dirty="0"/>
              <a:t>今回の地震</a:t>
            </a:r>
          </a:p>
        </p:txBody>
      </p:sp>
      <p:cxnSp>
        <p:nvCxnSpPr>
          <p:cNvPr id="20" name="直線矢印コネクタ 19">
            <a:extLst>
              <a:ext uri="{FF2B5EF4-FFF2-40B4-BE49-F238E27FC236}">
                <a16:creationId xmlns="" xmlns:a16="http://schemas.microsoft.com/office/drawing/2014/main" id="{BA654E1F-BEE7-4E17-B756-3BC4695689FA}"/>
              </a:ext>
            </a:extLst>
          </p:cNvPr>
          <p:cNvCxnSpPr>
            <a:cxnSpLocks/>
          </p:cNvCxnSpPr>
          <p:nvPr/>
        </p:nvCxnSpPr>
        <p:spPr>
          <a:xfrm flipH="1" flipV="1">
            <a:off x="3631197" y="1510748"/>
            <a:ext cx="940804" cy="2922651"/>
          </a:xfrm>
          <a:prstGeom prst="straightConnector1">
            <a:avLst/>
          </a:prstGeom>
          <a:ln w="25400">
            <a:solidFill>
              <a:srgbClr val="C00000"/>
            </a:solidFill>
            <a:headEnd w="lg" len="lg"/>
            <a:tailEnd type="triangl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93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1385</TotalTime>
  <Words>1759</Words>
  <Application>Microsoft Macintosh PowerPoint</Application>
  <PresentationFormat>画面に合わせる (4:3)</PresentationFormat>
  <Paragraphs>173</Paragraphs>
  <Slides>24</Slides>
  <Notes>0</Notes>
  <HiddenSlides>10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24</vt:i4>
      </vt:variant>
    </vt:vector>
  </HeadingPairs>
  <TitlesOfParts>
    <vt:vector size="30" baseType="lpstr">
      <vt:lpstr>Calibri</vt:lpstr>
      <vt:lpstr>Calibri Light</vt:lpstr>
      <vt:lpstr>游ゴシック</vt:lpstr>
      <vt:lpstr>游ゴシック Light</vt:lpstr>
      <vt:lpstr>Arial</vt:lpstr>
      <vt:lpstr>Office テーマ</vt:lpstr>
      <vt:lpstr>Recent Earthquake Teachable Moments 日本版試作</vt:lpstr>
      <vt:lpstr>本家IRIS版の方針に対する変更点・追加点</vt:lpstr>
      <vt:lpstr>掲載情報（地震発生から12時間以内を想定）</vt:lpstr>
      <vt:lpstr>著作権</vt:lpstr>
      <vt:lpstr>著作権</vt:lpstr>
      <vt:lpstr>ここから本編</vt:lpstr>
      <vt:lpstr>2018年9月6日胆振地方中東部の地震 （試作版：地震発生から12時間以内の公開を想定）</vt:lpstr>
      <vt:lpstr>推定震度と人口</vt:lpstr>
      <vt:lpstr>背景：北海道周辺のプレート境界と地震</vt:lpstr>
      <vt:lpstr>背景：過去の地震活動</vt:lpstr>
      <vt:lpstr>日本周辺のプレートと地震の関係</vt:lpstr>
      <vt:lpstr>過去の被害地震</vt:lpstr>
      <vt:lpstr>震源メカニズム解 （発震機構解）</vt:lpstr>
      <vt:lpstr>PowerPoint プレゼンテーション</vt:lpstr>
      <vt:lpstr>断層面の候補</vt:lpstr>
      <vt:lpstr>余震分布</vt:lpstr>
      <vt:lpstr>地震波形</vt:lpstr>
      <vt:lpstr>揺れやすい石狩平野</vt:lpstr>
      <vt:lpstr>揺れやすい石狩平野</vt:lpstr>
      <vt:lpstr>最近の地震に関するスライド教材</vt:lpstr>
      <vt:lpstr>ここまで本編</vt:lpstr>
      <vt:lpstr>参考：当初未受信だったデータを含む震度分布</vt:lpstr>
      <vt:lpstr>地震波形データ</vt:lpstr>
      <vt:lpstr>地震波形</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2018年北海道胆振</dc:title>
  <dc:creator>KOBAYASHI Reiji</dc:creator>
  <cp:lastModifiedBy>KOBAYASHI Reiji</cp:lastModifiedBy>
  <cp:revision>126</cp:revision>
  <dcterms:created xsi:type="dcterms:W3CDTF">2018-09-10T06:42:54Z</dcterms:created>
  <dcterms:modified xsi:type="dcterms:W3CDTF">2018-09-19T09:02:53Z</dcterms:modified>
</cp:coreProperties>
</file>