
<file path=[Content_Types].xml><?xml version="1.0" encoding="utf-8"?>
<Types xmlns="http://schemas.openxmlformats.org/package/2006/content-types">
  <Default Extension="avi" ContentType="video/x-msvideo"/>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73" r:id="rId4"/>
    <p:sldId id="292" r:id="rId5"/>
    <p:sldId id="301" r:id="rId6"/>
    <p:sldId id="294" r:id="rId7"/>
    <p:sldId id="264" r:id="rId8"/>
    <p:sldId id="283" r:id="rId9"/>
    <p:sldId id="265" r:id="rId10"/>
    <p:sldId id="299" r:id="rId11"/>
    <p:sldId id="298" r:id="rId12"/>
    <p:sldId id="297" r:id="rId13"/>
    <p:sldId id="302" r:id="rId14"/>
    <p:sldId id="280" r:id="rId15"/>
    <p:sldId id="303"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7BFE7-A8EC-4446-B393-E0DC3971C93B}" v="7" dt="2019-06-19T02:36:43.508"/>
    <p1510:client id="{95D30494-5085-4910-832F-35F7D1C36A06}" v="2" dt="2019-06-19T01:14:15.851"/>
    <p1510:client id="{A7C8191B-0B47-4243-93BB-EE70F71CF1EC}" v="13" dt="2019-06-18T15:08:43.163"/>
    <p1510:client id="{CB31EB55-842F-4EFC-9294-36B23F01F951}" v="97" dt="2019-06-19T01:10:16.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6513" autoAdjust="0"/>
  </p:normalViewPr>
  <p:slideViewPr>
    <p:cSldViewPr snapToGrid="0">
      <p:cViewPr varScale="1">
        <p:scale>
          <a:sx n="119" d="100"/>
          <a:sy n="119" d="100"/>
        </p:scale>
        <p:origin x="10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2019/6/19</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E12F04E-39A5-4B3E-AB97-3164C2DADD15}"/>
              </a:ext>
            </a:extLst>
          </p:cNvPr>
          <p:cNvPicPr>
            <a:picLocks noChangeAspect="1"/>
          </p:cNvPicPr>
          <p:nvPr/>
        </p:nvPicPr>
        <p:blipFill>
          <a:blip r:embed="rId2"/>
          <a:stretch>
            <a:fillRect/>
          </a:stretch>
        </p:blipFill>
        <p:spPr>
          <a:xfrm>
            <a:off x="3516923" y="3123508"/>
            <a:ext cx="5627078" cy="3661664"/>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56155" y="1017766"/>
            <a:ext cx="4850637" cy="5767405"/>
          </a:xfrm>
        </p:spPr>
        <p:txBody>
          <a:bodyPr>
            <a:normAutofit/>
          </a:bodyPr>
          <a:lstStyle/>
          <a:p>
            <a:pPr marL="0" indent="0">
              <a:buNone/>
            </a:pPr>
            <a:r>
              <a:rPr lang="ja-JP" altLang="en-US" dirty="0"/>
              <a:t>地震概要（気象庁発表資料より）</a:t>
            </a:r>
          </a:p>
          <a:p>
            <a:r>
              <a:rPr lang="en-US" altLang="ja-JP" dirty="0"/>
              <a:t>2019</a:t>
            </a:r>
            <a:r>
              <a:rPr lang="ja-JP" altLang="en-US" dirty="0"/>
              <a:t>年</a:t>
            </a:r>
            <a:r>
              <a:rPr lang="en-US" altLang="ja-JP" dirty="0"/>
              <a:t>6</a:t>
            </a:r>
            <a:r>
              <a:rPr lang="ja-JP" altLang="en-US" dirty="0"/>
              <a:t>月</a:t>
            </a:r>
            <a:r>
              <a:rPr lang="en-US" altLang="ja-JP" dirty="0"/>
              <a:t>18</a:t>
            </a:r>
            <a:r>
              <a:rPr lang="ja-JP" altLang="en-US" dirty="0"/>
              <a:t>日</a:t>
            </a:r>
            <a:r>
              <a:rPr lang="en-US" altLang="ja-JP" dirty="0"/>
              <a:t>22</a:t>
            </a:r>
            <a:r>
              <a:rPr lang="ja-JP" altLang="en-US" dirty="0"/>
              <a:t>時</a:t>
            </a:r>
            <a:r>
              <a:rPr lang="en-US" altLang="ja-JP" dirty="0"/>
              <a:t>22</a:t>
            </a:r>
            <a:r>
              <a:rPr lang="ja-JP" altLang="en-US" dirty="0"/>
              <a:t>分</a:t>
            </a:r>
          </a:p>
          <a:p>
            <a:r>
              <a:rPr lang="ja-JP" altLang="en-US" dirty="0"/>
              <a:t>マグニチュード：</a:t>
            </a:r>
            <a:r>
              <a:rPr lang="en-US" altLang="ja-JP" dirty="0"/>
              <a:t>6.7</a:t>
            </a:r>
            <a:r>
              <a:rPr lang="ja-JP" altLang="en-US" dirty="0"/>
              <a:t>（暫定値）</a:t>
            </a:r>
            <a:endParaRPr lang="en-US" altLang="ja-JP" dirty="0"/>
          </a:p>
          <a:p>
            <a:r>
              <a:rPr lang="ja-JP" altLang="en-US" dirty="0"/>
              <a:t>震源の深さ：</a:t>
            </a:r>
            <a:r>
              <a:rPr lang="en-US" altLang="ja-JP" dirty="0"/>
              <a:t>14 km</a:t>
            </a:r>
            <a:r>
              <a:rPr lang="ja-JP" altLang="en-US" dirty="0"/>
              <a:t>（暫定値）</a:t>
            </a:r>
            <a:endParaRPr lang="en-US" altLang="ja-JP" dirty="0"/>
          </a:p>
          <a:p>
            <a:r>
              <a:rPr lang="ja-JP" altLang="en-US" dirty="0"/>
              <a:t>最大震度： </a:t>
            </a:r>
            <a:r>
              <a:rPr lang="en-US" altLang="ja-JP" dirty="0"/>
              <a:t>6</a:t>
            </a:r>
            <a:r>
              <a:rPr lang="ja-JP" altLang="en-US" dirty="0"/>
              <a:t>強（村上市府屋）</a:t>
            </a:r>
            <a:endParaRPr lang="en-US" altLang="ja-JP" dirty="0"/>
          </a:p>
          <a:p>
            <a:r>
              <a:rPr lang="ja-JP" altLang="en-US" dirty="0"/>
              <a:t>津波注意報：山形県、新潟県上中下越、佐渡、石川県能登</a:t>
            </a:r>
            <a:endParaRPr lang="en-US" altLang="ja-JP" dirty="0"/>
          </a:p>
          <a:p>
            <a:endParaRPr lang="ja-JP" altLang="en-US" dirty="0"/>
          </a:p>
          <a:p>
            <a:pPr marL="0" indent="0">
              <a:buNone/>
            </a:pPr>
            <a:r>
              <a:rPr lang="ja-JP" altLang="en-US" dirty="0"/>
              <a:t>主な被害（報道より）</a:t>
            </a:r>
          </a:p>
          <a:p>
            <a:r>
              <a:rPr lang="ja-JP" altLang="en-US" dirty="0"/>
              <a:t>負傷者</a:t>
            </a:r>
            <a:endParaRPr lang="en-US" altLang="ja-JP" dirty="0"/>
          </a:p>
          <a:p>
            <a:r>
              <a:rPr lang="ja-JP" altLang="en-US" dirty="0"/>
              <a:t>停電、など</a:t>
            </a:r>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2019</a:t>
            </a:r>
            <a:r>
              <a:rPr kumimoji="1" lang="ja-JP" altLang="en-US" dirty="0"/>
              <a:t>年</a:t>
            </a:r>
            <a:r>
              <a:rPr kumimoji="1" lang="en-US" altLang="ja-JP" dirty="0"/>
              <a:t>6</a:t>
            </a:r>
            <a:r>
              <a:rPr kumimoji="1" lang="ja-JP" altLang="en-US" dirty="0"/>
              <a:t>月</a:t>
            </a:r>
            <a:r>
              <a:rPr kumimoji="1" lang="en-US" altLang="ja-JP" dirty="0"/>
              <a:t>18</a:t>
            </a:r>
            <a:r>
              <a:rPr kumimoji="1" lang="ja-JP" altLang="en-US" dirty="0"/>
              <a:t>日</a:t>
            </a:r>
            <a:r>
              <a:rPr lang="ja-JP" altLang="en-US" dirty="0"/>
              <a:t>山形県沖</a:t>
            </a:r>
            <a:r>
              <a:rPr kumimoji="1" lang="ja-JP" altLang="en-US" dirty="0"/>
              <a:t>の地震</a:t>
            </a:r>
          </a:p>
        </p:txBody>
      </p:sp>
      <p:sp>
        <p:nvSpPr>
          <p:cNvPr id="12" name="正方形/長方形 11">
            <a:extLst>
              <a:ext uri="{FF2B5EF4-FFF2-40B4-BE49-F238E27FC236}">
                <a16:creationId xmlns:a16="http://schemas.microsoft.com/office/drawing/2014/main" id="{205185AE-C68D-494B-8B9E-D27935B349AF}"/>
              </a:ext>
            </a:extLst>
          </p:cNvPr>
          <p:cNvSpPr/>
          <p:nvPr/>
        </p:nvSpPr>
        <p:spPr>
          <a:xfrm>
            <a:off x="6222552" y="2659672"/>
            <a:ext cx="954107" cy="400110"/>
          </a:xfrm>
          <a:prstGeom prst="rect">
            <a:avLst/>
          </a:prstGeom>
        </p:spPr>
        <p:txBody>
          <a:bodyPr wrap="none">
            <a:spAutoFit/>
          </a:bodyPr>
          <a:lstStyle/>
          <a:p>
            <a:r>
              <a:rPr lang="ja-JP" altLang="en-US" sz="2000" dirty="0"/>
              <a:t>酒田市</a:t>
            </a:r>
          </a:p>
        </p:txBody>
      </p:sp>
      <p:cxnSp>
        <p:nvCxnSpPr>
          <p:cNvPr id="13" name="直線矢印コネクタ 12">
            <a:extLst>
              <a:ext uri="{FF2B5EF4-FFF2-40B4-BE49-F238E27FC236}">
                <a16:creationId xmlns:a16="http://schemas.microsoft.com/office/drawing/2014/main" id="{DC5262A7-DD29-4A50-83D1-B4027C23DEE5}"/>
              </a:ext>
            </a:extLst>
          </p:cNvPr>
          <p:cNvCxnSpPr>
            <a:cxnSpLocks/>
          </p:cNvCxnSpPr>
          <p:nvPr/>
        </p:nvCxnSpPr>
        <p:spPr>
          <a:xfrm flipH="1" flipV="1">
            <a:off x="6496050" y="2964277"/>
            <a:ext cx="587980" cy="160911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ED92C14-DBB9-4B05-828F-A257864F3363}"/>
              </a:ext>
            </a:extLst>
          </p:cNvPr>
          <p:cNvSpPr/>
          <p:nvPr/>
        </p:nvSpPr>
        <p:spPr>
          <a:xfrm>
            <a:off x="5480604" y="27539"/>
            <a:ext cx="3663396"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6</a:t>
            </a:r>
            <a:r>
              <a:rPr lang="ja-JP" altLang="en-US" sz="1600" dirty="0">
                <a:latin typeface="ＭＳＰゴシック"/>
              </a:rPr>
              <a:t>月</a:t>
            </a:r>
            <a:r>
              <a:rPr lang="en-US" altLang="ja-JP" sz="1600" dirty="0">
                <a:latin typeface="ＭＳＰゴシック"/>
              </a:rPr>
              <a:t>18</a:t>
            </a:r>
            <a:r>
              <a:rPr lang="ja-JP" altLang="en-US" sz="1600" dirty="0">
                <a:latin typeface="ＭＳＰゴシック"/>
              </a:rPr>
              <a:t>日</a:t>
            </a:r>
            <a:r>
              <a:rPr lang="en-US" altLang="ja-JP" sz="1600" dirty="0">
                <a:latin typeface="ＭＳＰゴシック"/>
              </a:rPr>
              <a:t>22</a:t>
            </a:r>
            <a:r>
              <a:rPr lang="ja-JP" altLang="en-US" sz="1600" dirty="0">
                <a:latin typeface="ＭＳＰゴシック"/>
              </a:rPr>
              <a:t>時</a:t>
            </a:r>
            <a:r>
              <a:rPr lang="en-US" altLang="ja-JP" sz="1600" dirty="0">
                <a:latin typeface="ＭＳＰゴシック"/>
              </a:rPr>
              <a:t>22</a:t>
            </a:r>
            <a:r>
              <a:rPr lang="ja-JP" altLang="en-US" sz="1600" dirty="0">
                <a:latin typeface="ＭＳＰゴシック"/>
              </a:rPr>
              <a:t>分頃の山形県沖の地震について」（気象庁</a:t>
            </a:r>
            <a:r>
              <a:rPr lang="en-US" altLang="ja-JP" sz="1600" dirty="0">
                <a:latin typeface="ＭＳＰゴシック"/>
              </a:rPr>
              <a:t>, 2019</a:t>
            </a:r>
            <a:r>
              <a:rPr lang="ja-JP" altLang="en-US" sz="1600" dirty="0">
                <a:latin typeface="ＭＳＰゴシック"/>
              </a:rPr>
              <a:t>）に加筆</a:t>
            </a:r>
            <a:endParaRPr lang="ja-JP" altLang="en-US" sz="1600" dirty="0"/>
          </a:p>
        </p:txBody>
      </p:sp>
      <p:cxnSp>
        <p:nvCxnSpPr>
          <p:cNvPr id="18" name="直線矢印コネクタ 17">
            <a:extLst>
              <a:ext uri="{FF2B5EF4-FFF2-40B4-BE49-F238E27FC236}">
                <a16:creationId xmlns:a16="http://schemas.microsoft.com/office/drawing/2014/main" id="{DA4CA589-8D86-41A7-AC7C-D9C978669486}"/>
              </a:ext>
            </a:extLst>
          </p:cNvPr>
          <p:cNvCxnSpPr>
            <a:cxnSpLocks/>
          </p:cNvCxnSpPr>
          <p:nvPr/>
        </p:nvCxnSpPr>
        <p:spPr>
          <a:xfrm flipH="1" flipV="1">
            <a:off x="6007233" y="3075773"/>
            <a:ext cx="924397" cy="16568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3D9724C-DACF-46A1-AD1F-E8053AB05601}"/>
              </a:ext>
            </a:extLst>
          </p:cNvPr>
          <p:cNvSpPr/>
          <p:nvPr/>
        </p:nvSpPr>
        <p:spPr>
          <a:xfrm>
            <a:off x="5349361" y="2797549"/>
            <a:ext cx="954107" cy="400110"/>
          </a:xfrm>
          <a:prstGeom prst="rect">
            <a:avLst/>
          </a:prstGeom>
        </p:spPr>
        <p:txBody>
          <a:bodyPr wrap="none">
            <a:spAutoFit/>
          </a:bodyPr>
          <a:lstStyle/>
          <a:p>
            <a:r>
              <a:rPr lang="ja-JP" altLang="en-US" sz="2000" dirty="0"/>
              <a:t>鶴岡市</a:t>
            </a:r>
          </a:p>
        </p:txBody>
      </p:sp>
      <p:cxnSp>
        <p:nvCxnSpPr>
          <p:cNvPr id="21" name="直線矢印コネクタ 20">
            <a:extLst>
              <a:ext uri="{FF2B5EF4-FFF2-40B4-BE49-F238E27FC236}">
                <a16:creationId xmlns:a16="http://schemas.microsoft.com/office/drawing/2014/main" id="{5F6046A1-C2B3-48F5-8595-5507F6BDA131}"/>
              </a:ext>
            </a:extLst>
          </p:cNvPr>
          <p:cNvCxnSpPr>
            <a:cxnSpLocks/>
          </p:cNvCxnSpPr>
          <p:nvPr/>
        </p:nvCxnSpPr>
        <p:spPr>
          <a:xfrm flipH="1" flipV="1">
            <a:off x="5165864" y="3043791"/>
            <a:ext cx="1682739" cy="19322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E95F953-084E-4C50-989A-0BDA22CADC04}"/>
              </a:ext>
            </a:extLst>
          </p:cNvPr>
          <p:cNvSpPr/>
          <p:nvPr/>
        </p:nvSpPr>
        <p:spPr>
          <a:xfrm>
            <a:off x="4453383" y="2734674"/>
            <a:ext cx="954107" cy="400110"/>
          </a:xfrm>
          <a:prstGeom prst="rect">
            <a:avLst/>
          </a:prstGeom>
        </p:spPr>
        <p:txBody>
          <a:bodyPr wrap="none">
            <a:spAutoFit/>
          </a:bodyPr>
          <a:lstStyle/>
          <a:p>
            <a:r>
              <a:rPr lang="ja-JP" altLang="en-US" sz="2000"/>
              <a:t>村上市</a:t>
            </a:r>
            <a:endParaRPr lang="ja-JP" altLang="en-US" sz="2000" dirty="0"/>
          </a:p>
        </p:txBody>
      </p:sp>
      <p:pic>
        <p:nvPicPr>
          <p:cNvPr id="27" name="図 26">
            <a:extLst>
              <a:ext uri="{FF2B5EF4-FFF2-40B4-BE49-F238E27FC236}">
                <a16:creationId xmlns:a16="http://schemas.microsoft.com/office/drawing/2014/main" id="{751A1B7C-EE01-434B-913A-EC55F3644308}"/>
              </a:ext>
            </a:extLst>
          </p:cNvPr>
          <p:cNvPicPr>
            <a:picLocks noChangeAspect="1"/>
          </p:cNvPicPr>
          <p:nvPr/>
        </p:nvPicPr>
        <p:blipFill>
          <a:blip r:embed="rId3"/>
          <a:stretch>
            <a:fillRect/>
          </a:stretch>
        </p:blipFill>
        <p:spPr>
          <a:xfrm>
            <a:off x="6699606" y="751036"/>
            <a:ext cx="2181180" cy="1887282"/>
          </a:xfrm>
          <a:prstGeom prst="rect">
            <a:avLst/>
          </a:prstGeom>
        </p:spPr>
      </p:pic>
      <p:pic>
        <p:nvPicPr>
          <p:cNvPr id="28" name="図 27">
            <a:extLst>
              <a:ext uri="{FF2B5EF4-FFF2-40B4-BE49-F238E27FC236}">
                <a16:creationId xmlns:a16="http://schemas.microsoft.com/office/drawing/2014/main" id="{170B5B8E-4404-4B24-9514-C063EFA77F0D}"/>
              </a:ext>
            </a:extLst>
          </p:cNvPr>
          <p:cNvPicPr>
            <a:picLocks noChangeAspect="1"/>
          </p:cNvPicPr>
          <p:nvPr/>
        </p:nvPicPr>
        <p:blipFill>
          <a:blip r:embed="rId4"/>
          <a:stretch>
            <a:fillRect/>
          </a:stretch>
        </p:blipFill>
        <p:spPr>
          <a:xfrm>
            <a:off x="5251969" y="877320"/>
            <a:ext cx="1747650" cy="1351243"/>
          </a:xfrm>
          <a:prstGeom prst="rect">
            <a:avLst/>
          </a:prstGeom>
        </p:spPr>
      </p:pic>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0" y="992223"/>
            <a:ext cx="2220422" cy="3264420"/>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sp>
        <p:nvSpPr>
          <p:cNvPr id="16" name="正方形/長方形 15">
            <a:extLst>
              <a:ext uri="{FF2B5EF4-FFF2-40B4-BE49-F238E27FC236}">
                <a16:creationId xmlns:a16="http://schemas.microsoft.com/office/drawing/2014/main" id="{32194211-5A37-463E-AC9D-3ECAD401D87B}"/>
              </a:ext>
            </a:extLst>
          </p:cNvPr>
          <p:cNvSpPr/>
          <p:nvPr/>
        </p:nvSpPr>
        <p:spPr>
          <a:xfrm>
            <a:off x="4967613" y="107256"/>
            <a:ext cx="3832141" cy="584775"/>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6</a:t>
            </a:r>
            <a:r>
              <a:rPr lang="ja-JP" altLang="en-US" sz="1600" dirty="0">
                <a:latin typeface="ＭＳＰゴシック"/>
              </a:rPr>
              <a:t>月</a:t>
            </a:r>
            <a:r>
              <a:rPr lang="en-US" altLang="ja-JP" sz="1600" dirty="0">
                <a:latin typeface="ＭＳＰゴシック"/>
              </a:rPr>
              <a:t>18</a:t>
            </a:r>
            <a:r>
              <a:rPr lang="ja-JP" altLang="en-US" sz="1600" dirty="0">
                <a:latin typeface="ＭＳＰゴシック"/>
              </a:rPr>
              <a:t>日</a:t>
            </a:r>
            <a:r>
              <a:rPr lang="en-US" altLang="ja-JP" sz="1600" dirty="0">
                <a:latin typeface="ＭＳＰゴシック"/>
              </a:rPr>
              <a:t>22</a:t>
            </a:r>
            <a:r>
              <a:rPr lang="ja-JP" altLang="en-US" sz="1600" dirty="0">
                <a:latin typeface="ＭＳＰゴシック"/>
              </a:rPr>
              <a:t>時</a:t>
            </a:r>
            <a:r>
              <a:rPr lang="en-US" altLang="ja-JP" sz="1600" dirty="0">
                <a:latin typeface="ＭＳＰゴシック"/>
              </a:rPr>
              <a:t>22</a:t>
            </a:r>
            <a:r>
              <a:rPr lang="ja-JP" altLang="en-US" sz="1600" dirty="0">
                <a:latin typeface="ＭＳＰゴシック"/>
              </a:rPr>
              <a:t>分頃の山形県沖の地震について」（気象庁</a:t>
            </a:r>
            <a:r>
              <a:rPr lang="en-US" altLang="ja-JP" sz="1600" dirty="0">
                <a:latin typeface="ＭＳＰゴシック"/>
              </a:rPr>
              <a:t>, 2019</a:t>
            </a:r>
            <a:r>
              <a:rPr lang="ja-JP" altLang="en-US" sz="1600" dirty="0">
                <a:latin typeface="ＭＳＰゴシック"/>
              </a:rPr>
              <a:t>）</a:t>
            </a:r>
            <a:endParaRPr lang="ja-JP" altLang="en-US" sz="16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stretch>
            <a:fillRect/>
          </a:stretch>
        </p:blipFill>
        <p:spPr>
          <a:xfrm>
            <a:off x="2381890" y="1045509"/>
            <a:ext cx="6762110" cy="5448159"/>
          </a:xfrm>
          <a:prstGeom prst="rect">
            <a:avLst/>
          </a:prstGeom>
        </p:spPr>
      </p:pic>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81783" y="1022713"/>
            <a:ext cx="4328157" cy="5761688"/>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383" y="1017671"/>
            <a:ext cx="4370653" cy="5771772"/>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799810" y="392983"/>
            <a:ext cx="6742551"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a:t>の</a:t>
            </a:r>
            <a:r>
              <a:rPr kumimoji="1" lang="en-US" altLang="ja-JP" sz="1600" dirty="0"/>
              <a:t>2</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87563" y="1548142"/>
            <a:ext cx="797634" cy="4913987"/>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47870" y="1419698"/>
            <a:ext cx="1318575" cy="4909284"/>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22639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676392"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1901" y="2229186"/>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62835" y="3285886"/>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62639" y="4345658"/>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sp>
        <p:nvSpPr>
          <p:cNvPr id="31" name="テキスト ボックス 30">
            <a:extLst>
              <a:ext uri="{FF2B5EF4-FFF2-40B4-BE49-F238E27FC236}">
                <a16:creationId xmlns:a16="http://schemas.microsoft.com/office/drawing/2014/main" id="{7EC97359-760B-450D-B4DA-62572ED3782B}"/>
              </a:ext>
            </a:extLst>
          </p:cNvPr>
          <p:cNvSpPr txBox="1"/>
          <p:nvPr/>
        </p:nvSpPr>
        <p:spPr>
          <a:xfrm>
            <a:off x="358991" y="5402357"/>
            <a:ext cx="418704" cy="369332"/>
          </a:xfrm>
          <a:prstGeom prst="rect">
            <a:avLst/>
          </a:prstGeom>
          <a:solidFill>
            <a:schemeClr val="bg1"/>
          </a:solidFill>
        </p:spPr>
        <p:txBody>
          <a:bodyPr wrap="none" rtlCol="0">
            <a:spAutoFit/>
          </a:bodyPr>
          <a:lstStyle/>
          <a:p>
            <a:r>
              <a:rPr kumimoji="1" lang="en-US" altLang="ja-JP" dirty="0"/>
              <a:t>40</a:t>
            </a:r>
            <a:endParaRPr kumimoji="1" lang="ja-JP" altLang="en-US" dirty="0"/>
          </a:p>
        </p:txBody>
      </p:sp>
      <p:grpSp>
        <p:nvGrpSpPr>
          <p:cNvPr id="39" name="グループ化 38">
            <a:extLst>
              <a:ext uri="{FF2B5EF4-FFF2-40B4-BE49-F238E27FC236}">
                <a16:creationId xmlns:a16="http://schemas.microsoft.com/office/drawing/2014/main" id="{147F3A12-C944-4D91-AB24-F67DDE9D77E1}"/>
              </a:ext>
            </a:extLst>
          </p:cNvPr>
          <p:cNvGrpSpPr/>
          <p:nvPr/>
        </p:nvGrpSpPr>
        <p:grpSpPr>
          <a:xfrm>
            <a:off x="3056627" y="1851787"/>
            <a:ext cx="1787361" cy="4559049"/>
            <a:chOff x="747589" y="953787"/>
            <a:chExt cx="1868110" cy="5022681"/>
          </a:xfrm>
          <a:solidFill>
            <a:schemeClr val="bg1"/>
          </a:solidFill>
        </p:grpSpPr>
        <p:cxnSp>
          <p:nvCxnSpPr>
            <p:cNvPr id="40" name="直線コネクタ 39">
              <a:extLst>
                <a:ext uri="{FF2B5EF4-FFF2-40B4-BE49-F238E27FC236}">
                  <a16:creationId xmlns:a16="http://schemas.microsoft.com/office/drawing/2014/main" id="{A310E0E9-4561-42E0-9C85-74E4DA6E2C2B}"/>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450C7DBF-F954-43A3-B686-2AC0CCA588B1}"/>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5E30C5F-50B8-498A-8E77-321B414A7187}"/>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98C34F90-1BE7-470B-B5CF-C1CDEC7490CE}"/>
                </a:ext>
              </a:extLst>
            </p:cNvPr>
            <p:cNvSpPr txBox="1"/>
            <p:nvPr/>
          </p:nvSpPr>
          <p:spPr>
            <a:xfrm>
              <a:off x="1138276" y="953787"/>
              <a:ext cx="1354109" cy="377384"/>
            </a:xfrm>
            <a:prstGeom prst="rect">
              <a:avLst/>
            </a:prstGeom>
            <a:grpFill/>
            <a:ln>
              <a:noFill/>
            </a:ln>
          </p:spPr>
          <p:txBody>
            <a:bodyPr wrap="squar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48" name="テキスト ボックス 47">
              <a:extLst>
                <a:ext uri="{FF2B5EF4-FFF2-40B4-BE49-F238E27FC236}">
                  <a16:creationId xmlns:a16="http://schemas.microsoft.com/office/drawing/2014/main" id="{739CF1BA-E008-453E-A616-BD5696DDAFB7}"/>
                </a:ext>
              </a:extLst>
            </p:cNvPr>
            <p:cNvSpPr txBox="1"/>
            <p:nvPr/>
          </p:nvSpPr>
          <p:spPr>
            <a:xfrm>
              <a:off x="1261590" y="2151777"/>
              <a:ext cx="1354109" cy="377384"/>
            </a:xfrm>
            <a:prstGeom prst="rect">
              <a:avLst/>
            </a:prstGeom>
            <a:grpFill/>
            <a:ln>
              <a:noFill/>
            </a:ln>
          </p:spPr>
          <p:txBody>
            <a:bodyPr wrap="squar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49" name="テキスト ボックス 48">
              <a:extLst>
                <a:ext uri="{FF2B5EF4-FFF2-40B4-BE49-F238E27FC236}">
                  <a16:creationId xmlns:a16="http://schemas.microsoft.com/office/drawing/2014/main" id="{4D12F8C0-4E8C-4C5E-B241-D4997DC09237}"/>
                </a:ext>
              </a:extLst>
            </p:cNvPr>
            <p:cNvSpPr txBox="1"/>
            <p:nvPr/>
          </p:nvSpPr>
          <p:spPr>
            <a:xfrm>
              <a:off x="1224953" y="3337393"/>
              <a:ext cx="1354109" cy="377384"/>
            </a:xfrm>
            <a:prstGeom prst="rect">
              <a:avLst/>
            </a:prstGeom>
            <a:grpFill/>
            <a:ln>
              <a:noFill/>
            </a:ln>
          </p:spPr>
          <p:txBody>
            <a:bodyPr wrap="square" rtlCol="0">
              <a:spAutoFit/>
            </a:bodyPr>
            <a:lstStyle/>
            <a:p>
              <a:r>
                <a:rPr kumimoji="1" lang="en-US" altLang="ja-JP" dirty="0">
                  <a:solidFill>
                    <a:srgbClr val="0070C0"/>
                  </a:solidFill>
                </a:rPr>
                <a:t>4 km/</a:t>
              </a:r>
              <a:r>
                <a:rPr kumimoji="1" lang="ja-JP" altLang="en-US" dirty="0">
                  <a:solidFill>
                    <a:srgbClr val="0070C0"/>
                  </a:solidFill>
                </a:rPr>
                <a:t>秒</a:t>
              </a:r>
            </a:p>
          </p:txBody>
        </p:sp>
      </p:grpSp>
    </p:spTree>
    <p:extLst>
      <p:ext uri="{BB962C8B-B14F-4D97-AF65-F5344CB8AC3E}">
        <p14:creationId xmlns:p14="http://schemas.microsoft.com/office/powerpoint/2010/main" val="310826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20190618222225">
            <a:hlinkClick r:id="" action="ppaction://media"/>
            <a:extLst>
              <a:ext uri="{FF2B5EF4-FFF2-40B4-BE49-F238E27FC236}">
                <a16:creationId xmlns:a16="http://schemas.microsoft.com/office/drawing/2014/main" id="{A2408D60-418D-4769-8FC3-68970677D40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29662" y="1651486"/>
            <a:ext cx="3457575" cy="4648200"/>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http://www.hinet.bosai.go.jp/AQUA/max_amp.php?y=2019&amp;m=06</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1" name="楕円 10">
            <a:extLst>
              <a:ext uri="{FF2B5EF4-FFF2-40B4-BE49-F238E27FC236}">
                <a16:creationId xmlns:a16="http://schemas.microsoft.com/office/drawing/2014/main" id="{B6ED47A4-4CF7-4674-A1E4-4951B488EE53}"/>
              </a:ext>
            </a:extLst>
          </p:cNvPr>
          <p:cNvSpPr/>
          <p:nvPr/>
        </p:nvSpPr>
        <p:spPr>
          <a:xfrm>
            <a:off x="4918017" y="5847347"/>
            <a:ext cx="659863" cy="8582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descr="テキスト, 地図 が含まれている画像&#10;&#10;自動的に生成された説明">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408" y="1636553"/>
            <a:ext cx="3419475" cy="4600575"/>
          </a:xfrm>
          <a:prstGeom prst="rect">
            <a:avLst/>
          </a:prstGeom>
        </p:spPr>
      </p:pic>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名刺 が含まれている画像&#10;&#10;自動的に生成された説明">
            <a:extLst>
              <a:ext uri="{FF2B5EF4-FFF2-40B4-BE49-F238E27FC236}">
                <a16:creationId xmlns:a16="http://schemas.microsoft.com/office/drawing/2014/main" id="{3828301E-ACD9-4484-BD79-2ABDFE50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3" y="642698"/>
            <a:ext cx="6927374" cy="3913966"/>
          </a:xfrm>
          <a:prstGeom prst="rect">
            <a:avLst/>
          </a:prstGeom>
        </p:spPr>
      </p:pic>
      <p:sp>
        <p:nvSpPr>
          <p:cNvPr id="2" name="タイトル 1">
            <a:extLst>
              <a:ext uri="{FF2B5EF4-FFF2-40B4-BE49-F238E27FC236}">
                <a16:creationId xmlns:a16="http://schemas.microsoft.com/office/drawing/2014/main" id="{04EDE0A4-E241-491D-814E-0BACD54F3854}"/>
              </a:ext>
            </a:extLst>
          </p:cNvPr>
          <p:cNvSpPr>
            <a:spLocks noGrp="1"/>
          </p:cNvSpPr>
          <p:nvPr>
            <p:ph type="title"/>
          </p:nvPr>
        </p:nvSpPr>
        <p:spPr/>
        <p:txBody>
          <a:bodyPr/>
          <a:lstStyle/>
          <a:p>
            <a:r>
              <a:rPr kumimoji="1" lang="ja-JP" altLang="en-US" dirty="0"/>
              <a:t>津波</a:t>
            </a:r>
          </a:p>
        </p:txBody>
      </p:sp>
      <p:sp>
        <p:nvSpPr>
          <p:cNvPr id="4" name="正方形/長方形 3">
            <a:extLst>
              <a:ext uri="{FF2B5EF4-FFF2-40B4-BE49-F238E27FC236}">
                <a16:creationId xmlns:a16="http://schemas.microsoft.com/office/drawing/2014/main" id="{024FBB57-B968-4AAE-B5FC-7E41CED9E958}"/>
              </a:ext>
            </a:extLst>
          </p:cNvPr>
          <p:cNvSpPr/>
          <p:nvPr/>
        </p:nvSpPr>
        <p:spPr>
          <a:xfrm>
            <a:off x="4277333" y="309885"/>
            <a:ext cx="4618013" cy="923330"/>
          </a:xfrm>
          <a:prstGeom prst="rect">
            <a:avLst/>
          </a:prstGeom>
        </p:spPr>
        <p:txBody>
          <a:bodyPr wrap="square">
            <a:spAutoFit/>
          </a:bodyPr>
          <a:lstStyle/>
          <a:p>
            <a:r>
              <a:rPr lang="ja-JP" altLang="en-US" dirty="0"/>
              <a:t>気象庁 津波情報：津波観測に関する情報</a:t>
            </a:r>
            <a:endParaRPr lang="en-US" altLang="ja-JP" dirty="0"/>
          </a:p>
          <a:p>
            <a:r>
              <a:rPr lang="ja-JP" altLang="en-US" dirty="0"/>
              <a:t>http://www.jma.go.jp/jp/tsunami/observation_2_03_20190619001628.html</a:t>
            </a:r>
          </a:p>
        </p:txBody>
      </p:sp>
      <p:pic>
        <p:nvPicPr>
          <p:cNvPr id="8" name="図 7" descr="スクリーンショット が含まれている画像&#10;&#10;自動的に生成された説明">
            <a:extLst>
              <a:ext uri="{FF2B5EF4-FFF2-40B4-BE49-F238E27FC236}">
                <a16:creationId xmlns:a16="http://schemas.microsoft.com/office/drawing/2014/main" id="{5BFD658B-B57E-4F6D-9E53-28C86DF1E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011" y="3426397"/>
            <a:ext cx="5029933" cy="3351392"/>
          </a:xfrm>
          <a:prstGeom prst="rect">
            <a:avLst/>
          </a:prstGeom>
        </p:spPr>
      </p:pic>
      <p:sp>
        <p:nvSpPr>
          <p:cNvPr id="12" name="正方形/長方形 11">
            <a:extLst>
              <a:ext uri="{FF2B5EF4-FFF2-40B4-BE49-F238E27FC236}">
                <a16:creationId xmlns:a16="http://schemas.microsoft.com/office/drawing/2014/main" id="{76907AA8-6CE1-4D90-948A-6AA625CD86C8}"/>
              </a:ext>
            </a:extLst>
          </p:cNvPr>
          <p:cNvSpPr/>
          <p:nvPr/>
        </p:nvSpPr>
        <p:spPr>
          <a:xfrm>
            <a:off x="4744855" y="3313984"/>
            <a:ext cx="2262157" cy="369332"/>
          </a:xfrm>
          <a:prstGeom prst="rect">
            <a:avLst/>
          </a:prstGeom>
        </p:spPr>
        <p:txBody>
          <a:bodyPr wrap="none">
            <a:spAutoFit/>
          </a:bodyPr>
          <a:lstStyle/>
          <a:p>
            <a:r>
              <a:rPr lang="ja-JP" altLang="en-US" dirty="0"/>
              <a:t>新潟東港［港湾局］</a:t>
            </a:r>
          </a:p>
        </p:txBody>
      </p:sp>
      <p:cxnSp>
        <p:nvCxnSpPr>
          <p:cNvPr id="16" name="直線矢印コネクタ 15">
            <a:extLst>
              <a:ext uri="{FF2B5EF4-FFF2-40B4-BE49-F238E27FC236}">
                <a16:creationId xmlns:a16="http://schemas.microsoft.com/office/drawing/2014/main" id="{0CCCF888-6CC5-4303-B533-8545A9223934}"/>
              </a:ext>
            </a:extLst>
          </p:cNvPr>
          <p:cNvCxnSpPr>
            <a:cxnSpLocks/>
          </p:cNvCxnSpPr>
          <p:nvPr/>
        </p:nvCxnSpPr>
        <p:spPr>
          <a:xfrm flipV="1">
            <a:off x="5954135" y="5725406"/>
            <a:ext cx="0" cy="5177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906A116-0B66-4E08-B55E-A1456C30E246}"/>
              </a:ext>
            </a:extLst>
          </p:cNvPr>
          <p:cNvSpPr txBox="1"/>
          <p:nvPr/>
        </p:nvSpPr>
        <p:spPr>
          <a:xfrm>
            <a:off x="4854562" y="5763263"/>
            <a:ext cx="1083532" cy="360973"/>
          </a:xfrm>
          <a:prstGeom prst="rect">
            <a:avLst/>
          </a:prstGeom>
          <a:noFill/>
        </p:spPr>
        <p:txBody>
          <a:bodyPr wrap="none" rtlCol="0">
            <a:spAutoFit/>
          </a:bodyPr>
          <a:lstStyle/>
          <a:p>
            <a:r>
              <a:rPr kumimoji="1" lang="ja-JP" altLang="en-US" dirty="0">
                <a:solidFill>
                  <a:srgbClr val="C00000"/>
                </a:solidFill>
              </a:rPr>
              <a:t>地震発生</a:t>
            </a:r>
          </a:p>
        </p:txBody>
      </p:sp>
      <p:sp>
        <p:nvSpPr>
          <p:cNvPr id="19" name="テキスト ボックス 18">
            <a:extLst>
              <a:ext uri="{FF2B5EF4-FFF2-40B4-BE49-F238E27FC236}">
                <a16:creationId xmlns:a16="http://schemas.microsoft.com/office/drawing/2014/main" id="{5AC87EF7-96DD-4785-90E0-8FE3DEB98561}"/>
              </a:ext>
            </a:extLst>
          </p:cNvPr>
          <p:cNvSpPr txBox="1"/>
          <p:nvPr/>
        </p:nvSpPr>
        <p:spPr>
          <a:xfrm>
            <a:off x="4729138" y="3674957"/>
            <a:ext cx="4570481" cy="369332"/>
          </a:xfrm>
          <a:prstGeom prst="rect">
            <a:avLst/>
          </a:prstGeom>
          <a:noFill/>
        </p:spPr>
        <p:txBody>
          <a:bodyPr wrap="none" rtlCol="0">
            <a:spAutoFit/>
          </a:bodyPr>
          <a:lstStyle/>
          <a:p>
            <a:r>
              <a:rPr kumimoji="1" lang="ja-JP" altLang="en-US" dirty="0"/>
              <a:t>潮汐の影響を取り除いた潮位（偏差潮位）</a:t>
            </a:r>
          </a:p>
        </p:txBody>
      </p:sp>
      <p:sp>
        <p:nvSpPr>
          <p:cNvPr id="22" name="正方形/長方形 21">
            <a:extLst>
              <a:ext uri="{FF2B5EF4-FFF2-40B4-BE49-F238E27FC236}">
                <a16:creationId xmlns:a16="http://schemas.microsoft.com/office/drawing/2014/main" id="{53AB86F3-7B79-4957-8AAA-43A44E154DF3}"/>
              </a:ext>
            </a:extLst>
          </p:cNvPr>
          <p:cNvSpPr/>
          <p:nvPr/>
        </p:nvSpPr>
        <p:spPr>
          <a:xfrm>
            <a:off x="7001542" y="1396436"/>
            <a:ext cx="2286000" cy="1754326"/>
          </a:xfrm>
          <a:prstGeom prst="rect">
            <a:avLst/>
          </a:prstGeom>
        </p:spPr>
        <p:txBody>
          <a:bodyPr wrap="square">
            <a:spAutoFit/>
          </a:bodyPr>
          <a:lstStyle/>
          <a:p>
            <a:r>
              <a:rPr lang="ja-JP" altLang="en-US" b="1" u="sng" dirty="0"/>
              <a:t>最大波の高さ</a:t>
            </a:r>
          </a:p>
          <a:p>
            <a:r>
              <a:rPr lang="ja-JP" altLang="en-US" dirty="0"/>
              <a:t>酒田：微弱</a:t>
            </a:r>
          </a:p>
          <a:p>
            <a:r>
              <a:rPr lang="ja-JP" altLang="en-US" dirty="0"/>
              <a:t>新潟：0.1 m </a:t>
            </a:r>
          </a:p>
          <a:p>
            <a:r>
              <a:rPr lang="ja-JP" altLang="en-US" dirty="0"/>
              <a:t>粟島：微弱</a:t>
            </a:r>
          </a:p>
          <a:p>
            <a:r>
              <a:rPr lang="ja-JP" altLang="en-US" dirty="0"/>
              <a:t>佐渡市鷲崎：微弱</a:t>
            </a:r>
          </a:p>
          <a:p>
            <a:r>
              <a:rPr lang="ja-JP" altLang="en-US" dirty="0"/>
              <a:t>輪島港：微弱</a:t>
            </a:r>
          </a:p>
        </p:txBody>
      </p:sp>
      <p:sp>
        <p:nvSpPr>
          <p:cNvPr id="9" name="正方形/長方形 8">
            <a:extLst>
              <a:ext uri="{FF2B5EF4-FFF2-40B4-BE49-F238E27FC236}">
                <a16:creationId xmlns:a16="http://schemas.microsoft.com/office/drawing/2014/main" id="{8669116A-F713-4D6F-96E7-DEE3FCC2C766}"/>
              </a:ext>
            </a:extLst>
          </p:cNvPr>
          <p:cNvSpPr/>
          <p:nvPr/>
        </p:nvSpPr>
        <p:spPr>
          <a:xfrm>
            <a:off x="1657748" y="6003607"/>
            <a:ext cx="3738580" cy="923330"/>
          </a:xfrm>
          <a:prstGeom prst="rect">
            <a:avLst/>
          </a:prstGeom>
        </p:spPr>
        <p:txBody>
          <a:bodyPr wrap="square">
            <a:spAutoFit/>
          </a:bodyPr>
          <a:lstStyle/>
          <a:p>
            <a:r>
              <a:rPr lang="ja-JP" altLang="en-US" dirty="0"/>
              <a:t>気象庁 潮位観測情報http://www.jma.go.jp/jp/choi/graph.html?areaCode=&amp;pointCode=145408</a:t>
            </a:r>
          </a:p>
        </p:txBody>
      </p:sp>
      <p:cxnSp>
        <p:nvCxnSpPr>
          <p:cNvPr id="11" name="直線矢印コネクタ 10">
            <a:extLst>
              <a:ext uri="{FF2B5EF4-FFF2-40B4-BE49-F238E27FC236}">
                <a16:creationId xmlns:a16="http://schemas.microsoft.com/office/drawing/2014/main" id="{5EB721FB-EE6F-43B1-AFF9-68191E873F5D}"/>
              </a:ext>
            </a:extLst>
          </p:cNvPr>
          <p:cNvCxnSpPr>
            <a:cxnSpLocks/>
          </p:cNvCxnSpPr>
          <p:nvPr/>
        </p:nvCxnSpPr>
        <p:spPr>
          <a:xfrm>
            <a:off x="2684206" y="2680158"/>
            <a:ext cx="2113705" cy="8268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92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800" dirty="0"/>
              <a:t>小林励司</a:t>
            </a:r>
            <a:endParaRPr kumimoji="1" lang="en-US" altLang="ja-JP" sz="1800" dirty="0"/>
          </a:p>
          <a:p>
            <a:pPr marL="0" indent="0">
              <a:lnSpc>
                <a:spcPct val="100000"/>
              </a:lnSpc>
              <a:buNone/>
            </a:pPr>
            <a:r>
              <a:rPr lang="ja-JP" altLang="en-US" sz="1800" dirty="0"/>
              <a:t>鹿児島大学大学院理工学研究科</a:t>
            </a:r>
            <a:endParaRPr lang="en-US" altLang="ja-JP" sz="1800" dirty="0"/>
          </a:p>
          <a:p>
            <a:pPr marL="0" indent="0">
              <a:lnSpc>
                <a:spcPct val="100000"/>
              </a:lnSpc>
              <a:buNone/>
            </a:pPr>
            <a:r>
              <a:rPr kumimoji="1" lang="en-US" altLang="ja-JP" sz="1800" dirty="0"/>
              <a:t>E-mail: </a:t>
            </a:r>
            <a:r>
              <a:rPr kumimoji="1" lang="en-US" altLang="ja-JP" sz="1800" dirty="0" err="1"/>
              <a:t>reiji</a:t>
            </a:r>
            <a:r>
              <a:rPr kumimoji="1" lang="en-US" altLang="ja-JP" sz="1800" dirty="0"/>
              <a:t> </a:t>
            </a:r>
            <a:r>
              <a:rPr kumimoji="1" lang="ja-JP" altLang="en-US" sz="1800" dirty="0"/>
              <a:t>あっと</a:t>
            </a:r>
            <a:r>
              <a:rPr kumimoji="1" lang="en-US" altLang="ja-JP" sz="1800" dirty="0"/>
              <a:t> sci.kagoshima-u.ac.jp</a:t>
            </a:r>
          </a:p>
          <a:p>
            <a:pPr marL="0" indent="0">
              <a:lnSpc>
                <a:spcPct val="100000"/>
              </a:lnSpc>
              <a:buNone/>
            </a:pPr>
            <a:r>
              <a:rPr kumimoji="1" lang="ja-JP" altLang="en-US" sz="1800" dirty="0"/>
              <a:t>（あっと</a:t>
            </a:r>
            <a:r>
              <a:rPr kumimoji="1" lang="ja-JP" altLang="en-US" sz="1800" dirty="0" err="1"/>
              <a:t>を</a:t>
            </a:r>
            <a:r>
              <a:rPr lang="en-US" altLang="ja-JP" sz="1800" dirty="0"/>
              <a:t>@</a:t>
            </a:r>
            <a:r>
              <a:rPr lang="ja-JP" altLang="en-US" sz="1800" dirty="0"/>
              <a:t>に</a:t>
            </a:r>
            <a:r>
              <a:rPr lang="ja-JP" altLang="en-US" sz="1800"/>
              <a:t>してください）</a:t>
            </a:r>
            <a:endParaRPr kumimoji="1" lang="en-US" altLang="ja-JP" sz="18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800" dirty="0"/>
              <a:t>もともとのアイデアは</a:t>
            </a:r>
            <a:r>
              <a:rPr lang="en-US" altLang="ja-JP" sz="1800" dirty="0"/>
              <a:t>Incorporated Research Institutes for Seismology</a:t>
            </a:r>
            <a:r>
              <a:rPr lang="ja-JP" altLang="en-US" sz="1800" dirty="0"/>
              <a:t> </a:t>
            </a:r>
            <a:r>
              <a:rPr lang="en-US" altLang="ja-JP" sz="1800" dirty="0"/>
              <a:t>(IRIS)</a:t>
            </a:r>
            <a:r>
              <a:rPr lang="ja-JP" altLang="en-US" sz="1800" dirty="0"/>
              <a:t>の</a:t>
            </a:r>
            <a:r>
              <a:rPr lang="en-US" altLang="ja-JP" sz="1800" dirty="0"/>
              <a:t>Recent Earthquake Teachable Moments</a:t>
            </a:r>
            <a:r>
              <a:rPr lang="ja-JP" altLang="en-US" sz="1800" dirty="0"/>
              <a:t>です。</a:t>
            </a:r>
            <a:endParaRPr kumimoji="1" lang="en-US" altLang="ja-JP" sz="1800" dirty="0"/>
          </a:p>
          <a:p>
            <a:pPr marL="0" indent="0">
              <a:lnSpc>
                <a:spcPct val="150000"/>
              </a:lnSpc>
              <a:buNone/>
            </a:pPr>
            <a:r>
              <a:rPr kumimoji="1" lang="ja-JP" altLang="en-US" sz="1800" dirty="0"/>
              <a:t>本スライド作成にあたり、気象庁の報道発表資料とウェブページ、防災科学技術研究所の</a:t>
            </a:r>
            <a:r>
              <a:rPr kumimoji="1" lang="en-US" altLang="ja-JP" sz="1800" dirty="0"/>
              <a:t>J-RISQ</a:t>
            </a:r>
            <a:r>
              <a:rPr kumimoji="1" lang="ja-JP" altLang="en-US" sz="1800" dirty="0"/>
              <a:t>と</a:t>
            </a:r>
            <a:r>
              <a:rPr lang="en-US" altLang="ja-JP" sz="1800" dirty="0"/>
              <a:t>Hi-net</a:t>
            </a:r>
            <a:r>
              <a:rPr kumimoji="1" lang="ja-JP" altLang="en-US" sz="1800" dirty="0"/>
              <a:t>、地震調査研究推進本部、</a:t>
            </a:r>
            <a:r>
              <a:rPr kumimoji="1" lang="en-US" altLang="ja-JP" sz="1800" dirty="0"/>
              <a:t>IRIS Earthquake Browser</a:t>
            </a:r>
            <a:r>
              <a:rPr kumimoji="1" lang="ja-JP" altLang="en-US" sz="1800" dirty="0"/>
              <a:t>の図表を引用いたしました。また防災科学技術研究所 </a:t>
            </a:r>
            <a:r>
              <a:rPr kumimoji="1" lang="en-US" altLang="ja-JP" sz="1800" dirty="0"/>
              <a:t>K-NET</a:t>
            </a:r>
            <a:r>
              <a:rPr kumimoji="1" lang="ja-JP" altLang="en-US" sz="1800" dirty="0" err="1"/>
              <a:t>、</a:t>
            </a:r>
            <a:r>
              <a:rPr kumimoji="1" lang="en-US" altLang="ja-JP" sz="1800" dirty="0" err="1"/>
              <a:t>KiK</a:t>
            </a:r>
            <a:r>
              <a:rPr kumimoji="1" lang="en-US" altLang="ja-JP" sz="1800" dirty="0"/>
              <a:t>-net</a:t>
            </a:r>
            <a:r>
              <a:rPr kumimoji="1" lang="ja-JP" altLang="en-US" sz="1800" dirty="0"/>
              <a:t>のデータとアプリケーションソフト</a:t>
            </a:r>
            <a:r>
              <a:rPr kumimoji="1" lang="en-US" altLang="ja-JP" sz="1800" dirty="0"/>
              <a:t>Strong Motion Data Analysis 2</a:t>
            </a:r>
            <a:r>
              <a:rPr kumimoji="1" lang="ja-JP" altLang="en-US" sz="1800" dirty="0"/>
              <a:t>を利用いたしました。感謝いたします。</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011658"/>
          </a:xfrm>
          <a:prstGeom prst="rect">
            <a:avLst/>
          </a:prstGeom>
          <a:noFill/>
        </p:spPr>
        <p:txBody>
          <a:bodyPr wrap="square" rtlCol="0">
            <a:spAutoFit/>
          </a:bodyPr>
          <a:lstStyle/>
          <a:p>
            <a:pPr>
              <a:lnSpc>
                <a:spcPct val="150000"/>
              </a:lnSpc>
            </a:pPr>
            <a:r>
              <a:rPr kumimoji="1" lang="ja-JP" altLang="en-US" sz="1600" b="1" dirty="0"/>
              <a:t>利用上の注意</a:t>
            </a:r>
            <a:r>
              <a:rPr kumimoji="1" lang="ja-JP" altLang="en-US" sz="16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a:p>
        </p:txBody>
      </p:sp>
    </p:spTree>
    <p:extLst>
      <p:ext uri="{BB962C8B-B14F-4D97-AF65-F5344CB8AC3E}">
        <p14:creationId xmlns:p14="http://schemas.microsoft.com/office/powerpoint/2010/main" val="84537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81783" y="1022713"/>
            <a:ext cx="4328157" cy="5761688"/>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383" y="1017671"/>
            <a:ext cx="4370653" cy="5771772"/>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799810" y="392983"/>
            <a:ext cx="7445180"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err="1"/>
              <a:t>、</a:t>
            </a:r>
            <a:r>
              <a:rPr kumimoji="1" lang="en-US" altLang="ja-JP" sz="1600" dirty="0" err="1"/>
              <a:t>KiK</a:t>
            </a:r>
            <a:r>
              <a:rPr kumimoji="1" lang="en-US" altLang="ja-JP" sz="1600" dirty="0"/>
              <a:t>-net</a:t>
            </a:r>
            <a:r>
              <a:rPr kumimoji="1" lang="ja-JP" altLang="en-US" sz="1600" dirty="0"/>
              <a:t>の</a:t>
            </a:r>
            <a:r>
              <a:rPr kumimoji="1" lang="en-US" altLang="ja-JP" sz="1600" dirty="0"/>
              <a:t>2</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95584" y="1548142"/>
            <a:ext cx="797634" cy="4913987"/>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63912" y="1419698"/>
            <a:ext cx="1318575" cy="4909284"/>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09408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571991"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1901" y="2229186"/>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62835" y="3285886"/>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62639" y="4345658"/>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grpSp>
        <p:nvGrpSpPr>
          <p:cNvPr id="53" name="グループ化 52">
            <a:extLst>
              <a:ext uri="{FF2B5EF4-FFF2-40B4-BE49-F238E27FC236}">
                <a16:creationId xmlns:a16="http://schemas.microsoft.com/office/drawing/2014/main" id="{F02C25CD-BADC-4597-B302-8E419A04051C}"/>
              </a:ext>
            </a:extLst>
          </p:cNvPr>
          <p:cNvGrpSpPr/>
          <p:nvPr/>
        </p:nvGrpSpPr>
        <p:grpSpPr>
          <a:xfrm>
            <a:off x="3172007" y="1017671"/>
            <a:ext cx="1787361" cy="4559049"/>
            <a:chOff x="747589" y="953787"/>
            <a:chExt cx="1868110" cy="5022681"/>
          </a:xfrm>
          <a:solidFill>
            <a:schemeClr val="bg1"/>
          </a:solidFill>
        </p:grpSpPr>
        <p:cxnSp>
          <p:nvCxnSpPr>
            <p:cNvPr id="54" name="直線コネクタ 53">
              <a:extLst>
                <a:ext uri="{FF2B5EF4-FFF2-40B4-BE49-F238E27FC236}">
                  <a16:creationId xmlns:a16="http://schemas.microsoft.com/office/drawing/2014/main" id="{F29635AC-EBFC-4C16-92FE-B341BE0621D1}"/>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742560A-A051-4985-9325-76FC831AE560}"/>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CBFE4F3-4F82-4E58-99EA-7F3E320F00AD}"/>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951C6BE0-D296-4042-A236-ECCB3404189A}"/>
                </a:ext>
              </a:extLst>
            </p:cNvPr>
            <p:cNvSpPr txBox="1"/>
            <p:nvPr/>
          </p:nvSpPr>
          <p:spPr>
            <a:xfrm>
              <a:off x="1138276" y="953787"/>
              <a:ext cx="1354109" cy="377384"/>
            </a:xfrm>
            <a:prstGeom prst="rect">
              <a:avLst/>
            </a:prstGeom>
            <a:grpFill/>
            <a:ln>
              <a:noFill/>
            </a:ln>
          </p:spPr>
          <p:txBody>
            <a:bodyPr wrap="squar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58" name="テキスト ボックス 57">
              <a:extLst>
                <a:ext uri="{FF2B5EF4-FFF2-40B4-BE49-F238E27FC236}">
                  <a16:creationId xmlns:a16="http://schemas.microsoft.com/office/drawing/2014/main" id="{318AC9C5-7633-422E-8B0E-E5AE7059F8E4}"/>
                </a:ext>
              </a:extLst>
            </p:cNvPr>
            <p:cNvSpPr txBox="1"/>
            <p:nvPr/>
          </p:nvSpPr>
          <p:spPr>
            <a:xfrm>
              <a:off x="1261590" y="2151777"/>
              <a:ext cx="1354109" cy="377384"/>
            </a:xfrm>
            <a:prstGeom prst="rect">
              <a:avLst/>
            </a:prstGeom>
            <a:grpFill/>
            <a:ln>
              <a:noFill/>
            </a:ln>
          </p:spPr>
          <p:txBody>
            <a:bodyPr wrap="squar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59" name="テキスト ボックス 58">
              <a:extLst>
                <a:ext uri="{FF2B5EF4-FFF2-40B4-BE49-F238E27FC236}">
                  <a16:creationId xmlns:a16="http://schemas.microsoft.com/office/drawing/2014/main" id="{6988A88C-973D-4F17-A44D-BB42DC10CCEB}"/>
                </a:ext>
              </a:extLst>
            </p:cNvPr>
            <p:cNvSpPr txBox="1"/>
            <p:nvPr/>
          </p:nvSpPr>
          <p:spPr>
            <a:xfrm>
              <a:off x="1224953" y="3337393"/>
              <a:ext cx="1354109" cy="377384"/>
            </a:xfrm>
            <a:prstGeom prst="rect">
              <a:avLst/>
            </a:prstGeom>
            <a:grpFill/>
            <a:ln>
              <a:noFill/>
            </a:ln>
          </p:spPr>
          <p:txBody>
            <a:bodyPr wrap="square" rtlCol="0">
              <a:spAutoFit/>
            </a:bodyPr>
            <a:lstStyle/>
            <a:p>
              <a:r>
                <a:rPr kumimoji="1" lang="en-US" altLang="ja-JP" dirty="0">
                  <a:solidFill>
                    <a:srgbClr val="0070C0"/>
                  </a:solidFill>
                </a:rPr>
                <a:t>4 km/</a:t>
              </a:r>
              <a:r>
                <a:rPr kumimoji="1" lang="ja-JP" altLang="en-US" dirty="0">
                  <a:solidFill>
                    <a:srgbClr val="0070C0"/>
                  </a:solidFill>
                </a:rPr>
                <a:t>秒</a:t>
              </a:r>
            </a:p>
          </p:txBody>
        </p:sp>
      </p:grpSp>
      <p:sp>
        <p:nvSpPr>
          <p:cNvPr id="31" name="テキスト ボックス 30">
            <a:extLst>
              <a:ext uri="{FF2B5EF4-FFF2-40B4-BE49-F238E27FC236}">
                <a16:creationId xmlns:a16="http://schemas.microsoft.com/office/drawing/2014/main" id="{7EC97359-760B-450D-B4DA-62572ED3782B}"/>
              </a:ext>
            </a:extLst>
          </p:cNvPr>
          <p:cNvSpPr txBox="1"/>
          <p:nvPr/>
        </p:nvSpPr>
        <p:spPr>
          <a:xfrm>
            <a:off x="358991" y="5402357"/>
            <a:ext cx="418704" cy="369332"/>
          </a:xfrm>
          <a:prstGeom prst="rect">
            <a:avLst/>
          </a:prstGeom>
          <a:solidFill>
            <a:schemeClr val="bg1"/>
          </a:solidFill>
        </p:spPr>
        <p:txBody>
          <a:bodyPr wrap="none" rtlCol="0">
            <a:spAutoFit/>
          </a:bodyPr>
          <a:lstStyle/>
          <a:p>
            <a:r>
              <a:rPr kumimoji="1" lang="en-US" altLang="ja-JP" dirty="0"/>
              <a:t>40</a:t>
            </a:r>
            <a:endParaRPr kumimoji="1" lang="ja-JP" altLang="en-US" dirty="0"/>
          </a:p>
        </p:txBody>
      </p:sp>
      <p:grpSp>
        <p:nvGrpSpPr>
          <p:cNvPr id="34" name="グループ化 33">
            <a:extLst>
              <a:ext uri="{FF2B5EF4-FFF2-40B4-BE49-F238E27FC236}">
                <a16:creationId xmlns:a16="http://schemas.microsoft.com/office/drawing/2014/main" id="{5BEF7695-EFCA-47F1-9E4A-A80AA7B1B256}"/>
              </a:ext>
            </a:extLst>
          </p:cNvPr>
          <p:cNvGrpSpPr/>
          <p:nvPr/>
        </p:nvGrpSpPr>
        <p:grpSpPr>
          <a:xfrm>
            <a:off x="796117" y="1856296"/>
            <a:ext cx="3610449" cy="3720424"/>
            <a:chOff x="737406" y="1250170"/>
            <a:chExt cx="3685935" cy="5251781"/>
          </a:xfrm>
        </p:grpSpPr>
        <p:cxnSp>
          <p:nvCxnSpPr>
            <p:cNvPr id="39" name="直線コネクタ 38">
              <a:extLst>
                <a:ext uri="{FF2B5EF4-FFF2-40B4-BE49-F238E27FC236}">
                  <a16:creationId xmlns:a16="http://schemas.microsoft.com/office/drawing/2014/main" id="{64752827-B0DC-4CD1-8A9F-2E99F101A510}"/>
                </a:ext>
              </a:extLst>
            </p:cNvPr>
            <p:cNvCxnSpPr/>
            <p:nvPr/>
          </p:nvCxnSpPr>
          <p:spPr>
            <a:xfrm>
              <a:off x="770813" y="577462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57C0E07-8881-4804-B428-8C7729BD1228}"/>
                </a:ext>
              </a:extLst>
            </p:cNvPr>
            <p:cNvCxnSpPr/>
            <p:nvPr/>
          </p:nvCxnSpPr>
          <p:spPr>
            <a:xfrm>
              <a:off x="737406" y="5060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215025A-BCC3-45EA-ADEF-250C07929BEB}"/>
                </a:ext>
              </a:extLst>
            </p:cNvPr>
            <p:cNvCxnSpPr/>
            <p:nvPr/>
          </p:nvCxnSpPr>
          <p:spPr>
            <a:xfrm>
              <a:off x="780338" y="4298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FEBE338-10D3-4E19-9DF9-739947A7B01B}"/>
                </a:ext>
              </a:extLst>
            </p:cNvPr>
            <p:cNvCxnSpPr/>
            <p:nvPr/>
          </p:nvCxnSpPr>
          <p:spPr>
            <a:xfrm>
              <a:off x="803129" y="35457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F8484467-5C11-4A9F-84A8-6D5224FF1892}"/>
                </a:ext>
              </a:extLst>
            </p:cNvPr>
            <p:cNvCxnSpPr/>
            <p:nvPr/>
          </p:nvCxnSpPr>
          <p:spPr>
            <a:xfrm>
              <a:off x="799388" y="27456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778E419-7E75-4856-8A5A-6BE54A06210A}"/>
                </a:ext>
              </a:extLst>
            </p:cNvPr>
            <p:cNvCxnSpPr/>
            <p:nvPr/>
          </p:nvCxnSpPr>
          <p:spPr>
            <a:xfrm>
              <a:off x="780338" y="203747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43EBFEDD-17C1-4F2B-93A2-5A24AAF2E0BF}"/>
                </a:ext>
              </a:extLst>
            </p:cNvPr>
            <p:cNvCxnSpPr/>
            <p:nvPr/>
          </p:nvCxnSpPr>
          <p:spPr>
            <a:xfrm>
              <a:off x="789190" y="126930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AF44FF3-6657-437F-8E67-E5A0B6D951F4}"/>
                </a:ext>
              </a:extLst>
            </p:cNvPr>
            <p:cNvCxnSpPr>
              <a:cxnSpLocks/>
            </p:cNvCxnSpPr>
            <p:nvPr/>
          </p:nvCxnSpPr>
          <p:spPr>
            <a:xfrm flipV="1">
              <a:off x="7993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65D3E05-F40F-46A8-9CEB-CBE8ACF7DEBB}"/>
                </a:ext>
              </a:extLst>
            </p:cNvPr>
            <p:cNvCxnSpPr>
              <a:cxnSpLocks/>
            </p:cNvCxnSpPr>
            <p:nvPr/>
          </p:nvCxnSpPr>
          <p:spPr>
            <a:xfrm flipV="1">
              <a:off x="1380413"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1F81A753-8DD6-4BC3-8233-BB260DF95238}"/>
                </a:ext>
              </a:extLst>
            </p:cNvPr>
            <p:cNvCxnSpPr>
              <a:cxnSpLocks/>
            </p:cNvCxnSpPr>
            <p:nvPr/>
          </p:nvCxnSpPr>
          <p:spPr>
            <a:xfrm flipV="1">
              <a:off x="19804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B48DAD5-4B82-4418-A79C-0026485182DD}"/>
                </a:ext>
              </a:extLst>
            </p:cNvPr>
            <p:cNvCxnSpPr>
              <a:cxnSpLocks/>
            </p:cNvCxnSpPr>
            <p:nvPr/>
          </p:nvCxnSpPr>
          <p:spPr>
            <a:xfrm flipV="1">
              <a:off x="257103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00C15366-D4B1-41BC-9461-F751653404E8}"/>
                </a:ext>
              </a:extLst>
            </p:cNvPr>
            <p:cNvCxnSpPr>
              <a:cxnSpLocks/>
            </p:cNvCxnSpPr>
            <p:nvPr/>
          </p:nvCxnSpPr>
          <p:spPr>
            <a:xfrm flipV="1">
              <a:off x="3180638" y="128835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FDC39C1-6443-4554-A96E-287EEC95E3EE}"/>
                </a:ext>
              </a:extLst>
            </p:cNvPr>
            <p:cNvCxnSpPr>
              <a:cxnSpLocks/>
            </p:cNvCxnSpPr>
            <p:nvPr/>
          </p:nvCxnSpPr>
          <p:spPr>
            <a:xfrm flipV="1">
              <a:off x="3753533" y="1250170"/>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79AFE8FC-13A4-446F-9B38-C7167FC1F234}"/>
                </a:ext>
              </a:extLst>
            </p:cNvPr>
            <p:cNvCxnSpPr/>
            <p:nvPr/>
          </p:nvCxnSpPr>
          <p:spPr>
            <a:xfrm>
              <a:off x="760932" y="6501951"/>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85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15B947-B489-4FA7-9239-82B954559FE8}"/>
              </a:ext>
            </a:extLst>
          </p:cNvPr>
          <p:cNvPicPr>
            <a:picLocks noChangeAspect="1"/>
          </p:cNvPicPr>
          <p:nvPr/>
        </p:nvPicPr>
        <p:blipFill>
          <a:blip r:embed="rId2"/>
          <a:stretch>
            <a:fillRect/>
          </a:stretch>
        </p:blipFill>
        <p:spPr>
          <a:xfrm>
            <a:off x="0" y="1650346"/>
            <a:ext cx="4468601" cy="5196792"/>
          </a:xfrm>
          <a:prstGeom prst="rect">
            <a:avLst/>
          </a:prstGeom>
        </p:spPr>
      </p:pic>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87807"/>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199542"/>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188681"/>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24368" y="54981"/>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endParaRPr kumimoji="1" lang="en-US" altLang="ja-JP" dirty="0"/>
          </a:p>
          <a:p>
            <a:r>
              <a:rPr kumimoji="1" lang="en-US" altLang="ja-JP" dirty="0"/>
              <a:t>10,000</a:t>
            </a:r>
            <a:r>
              <a:rPr kumimoji="1" lang="ja-JP" altLang="en-US" dirty="0"/>
              <a:t>人と推定されている</a:t>
            </a:r>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137566" y="587156"/>
            <a:ext cx="216152" cy="174859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3"/>
          <a:stretch>
            <a:fillRect/>
          </a:stretch>
        </p:blipFill>
        <p:spPr>
          <a:xfrm>
            <a:off x="4275590" y="1661207"/>
            <a:ext cx="4868409" cy="5196793"/>
          </a:xfrm>
          <a:prstGeom prst="rect">
            <a:avLst/>
          </a:prstGeom>
        </p:spPr>
      </p:pic>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スクリーンショット が含まれている画像&#10;&#10;自動的に生成された説明">
            <a:extLst>
              <a:ext uri="{FF2B5EF4-FFF2-40B4-BE49-F238E27FC236}">
                <a16:creationId xmlns:a16="http://schemas.microsoft.com/office/drawing/2014/main" id="{D0A9D60D-C2ED-4653-B34D-CD1682B5B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899" y="1552425"/>
            <a:ext cx="7081289" cy="5295749"/>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a:bodyPr>
          <a:lstStyle/>
          <a:p>
            <a:r>
              <a:rPr lang="ja-JP" altLang="en-US" sz="3600" dirty="0"/>
              <a:t>背景：東北地方</a:t>
            </a:r>
            <a:r>
              <a:rPr kumimoji="1" lang="ja-JP" altLang="en-US" sz="3600" dirty="0"/>
              <a:t>周辺のプレート境界と地震</a:t>
            </a:r>
          </a:p>
        </p:txBody>
      </p:sp>
      <p:sp>
        <p:nvSpPr>
          <p:cNvPr id="9" name="テキスト ボックス 8">
            <a:extLst>
              <a:ext uri="{FF2B5EF4-FFF2-40B4-BE49-F238E27FC236}">
                <a16:creationId xmlns:a16="http://schemas.microsoft.com/office/drawing/2014/main" id="{C5FC6712-C9C6-4586-B79B-D626B7173165}"/>
              </a:ext>
            </a:extLst>
          </p:cNvPr>
          <p:cNvSpPr txBox="1"/>
          <p:nvPr/>
        </p:nvSpPr>
        <p:spPr>
          <a:xfrm>
            <a:off x="2384653" y="2167707"/>
            <a:ext cx="1338828" cy="646331"/>
          </a:xfrm>
          <a:prstGeom prst="rect">
            <a:avLst/>
          </a:prstGeom>
          <a:noFill/>
        </p:spPr>
        <p:txBody>
          <a:bodyPr wrap="square" rtlCol="0">
            <a:spAutoFit/>
          </a:bodyPr>
          <a:lstStyle/>
          <a:p>
            <a:r>
              <a:rPr kumimoji="1" lang="ja-JP" altLang="en-US" dirty="0">
                <a:solidFill>
                  <a:schemeClr val="bg1"/>
                </a:solidFill>
              </a:rPr>
              <a:t>ユーラシア</a:t>
            </a:r>
            <a:endParaRPr kumimoji="1" lang="en-US" altLang="ja-JP" dirty="0">
              <a:solidFill>
                <a:schemeClr val="bg1"/>
              </a:solidFill>
            </a:endParaRPr>
          </a:p>
          <a:p>
            <a:r>
              <a:rPr kumimoji="1" lang="ja-JP" altLang="en-US" dirty="0">
                <a:solidFill>
                  <a:schemeClr val="bg1"/>
                </a:solidFill>
              </a:rPr>
              <a:t>プレート</a:t>
            </a:r>
          </a:p>
        </p:txBody>
      </p:sp>
      <p:sp>
        <p:nvSpPr>
          <p:cNvPr id="12" name="正方形/長方形 11">
            <a:extLst>
              <a:ext uri="{FF2B5EF4-FFF2-40B4-BE49-F238E27FC236}">
                <a16:creationId xmlns:a16="http://schemas.microsoft.com/office/drawing/2014/main" id="{31358687-675D-4958-8C80-95F540CEE6EC}"/>
              </a:ext>
            </a:extLst>
          </p:cNvPr>
          <p:cNvSpPr/>
          <p:nvPr/>
        </p:nvSpPr>
        <p:spPr>
          <a:xfrm>
            <a:off x="5002625" y="838875"/>
            <a:ext cx="3910109" cy="830997"/>
          </a:xfrm>
          <a:prstGeom prst="rect">
            <a:avLst/>
          </a:prstGeom>
          <a:solidFill>
            <a:schemeClr val="bg1"/>
          </a:solidFill>
        </p:spPr>
        <p:txBody>
          <a:bodyPr wrap="none">
            <a:spAutoFit/>
          </a:bodyPr>
          <a:lstStyle/>
          <a:p>
            <a:r>
              <a:rPr lang="en-US" altLang="ja-JP" sz="1600" dirty="0"/>
              <a:t>IRIS Earthquake Browser </a:t>
            </a:r>
            <a:r>
              <a:rPr lang="ja-JP" altLang="en-US" sz="1600" dirty="0"/>
              <a:t>により作図、加筆</a:t>
            </a:r>
            <a:endParaRPr lang="en-US" altLang="ja-JP" sz="1600" dirty="0"/>
          </a:p>
          <a:p>
            <a:r>
              <a:rPr lang="en-US" altLang="ja-JP" sz="1600" dirty="0"/>
              <a:t>M3</a:t>
            </a:r>
            <a:r>
              <a:rPr lang="ja-JP" altLang="en-US" sz="1600" dirty="0"/>
              <a:t>以上、最新</a:t>
            </a:r>
            <a:r>
              <a:rPr lang="en-US" altLang="ja-JP" sz="1600" dirty="0"/>
              <a:t>1000</a:t>
            </a:r>
            <a:r>
              <a:rPr lang="ja-JP" altLang="en-US" sz="1600" dirty="0"/>
              <a:t>個の地震</a:t>
            </a:r>
            <a:endParaRPr lang="en-US" altLang="ja-JP" sz="1600" dirty="0"/>
          </a:p>
          <a:p>
            <a:r>
              <a:rPr lang="ja-JP" altLang="en-US" sz="1600" dirty="0"/>
              <a:t>http://ds.iris.edu/ieb/</a:t>
            </a:r>
          </a:p>
        </p:txBody>
      </p:sp>
      <p:sp>
        <p:nvSpPr>
          <p:cNvPr id="13" name="楕円 12">
            <a:extLst>
              <a:ext uri="{FF2B5EF4-FFF2-40B4-BE49-F238E27FC236}">
                <a16:creationId xmlns:a16="http://schemas.microsoft.com/office/drawing/2014/main" id="{251C8B60-0D28-452E-B0F1-21D51661081A}"/>
              </a:ext>
            </a:extLst>
          </p:cNvPr>
          <p:cNvSpPr/>
          <p:nvPr/>
        </p:nvSpPr>
        <p:spPr>
          <a:xfrm>
            <a:off x="3827999" y="4234056"/>
            <a:ext cx="238873" cy="24292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24503" y="720002"/>
            <a:ext cx="2220499" cy="5966313"/>
          </a:xfrm>
          <a:prstGeom prst="rect">
            <a:avLst/>
          </a:prstGeom>
          <a:noFill/>
        </p:spPr>
        <p:txBody>
          <a:bodyPr wrap="square" rtlCol="0">
            <a:spAutoFit/>
          </a:bodyPr>
          <a:lstStyle/>
          <a:p>
            <a:pPr>
              <a:lnSpc>
                <a:spcPct val="150000"/>
              </a:lnSpc>
            </a:pPr>
            <a:r>
              <a:rPr kumimoji="1" lang="ja-JP" altLang="en-US" sz="1600" dirty="0"/>
              <a:t>東北日本の下には東から太平洋プレートが沈み込んでいる。そのプレート境界では</a:t>
            </a:r>
            <a:r>
              <a:rPr kumimoji="1" lang="en-US" altLang="ja-JP" sz="1600" dirty="0"/>
              <a:t>2011</a:t>
            </a:r>
            <a:r>
              <a:rPr kumimoji="1" lang="ja-JP" altLang="en-US" sz="1600" dirty="0"/>
              <a:t>年東北地方太平洋沖地震など大地震が多く発生している。日本海東縁部も</a:t>
            </a:r>
            <a:r>
              <a:rPr kumimoji="1" lang="en-US" altLang="ja-JP" sz="1600" dirty="0"/>
              <a:t>2</a:t>
            </a:r>
            <a:r>
              <a:rPr kumimoji="1" lang="ja-JP" altLang="en-US" sz="1600" dirty="0"/>
              <a:t>つのプレートに押されているひずみ集中帯でプレート境界になりつつあると考えられており、ここでも大地震が発生している。内陸では活断層が発達しており、内陸の地震も多い。</a:t>
            </a:r>
            <a:endParaRPr kumimoji="1" lang="en-US" altLang="ja-JP" sz="1600" dirty="0"/>
          </a:p>
        </p:txBody>
      </p:sp>
      <p:sp>
        <p:nvSpPr>
          <p:cNvPr id="18" name="テキスト ボックス 17">
            <a:extLst>
              <a:ext uri="{FF2B5EF4-FFF2-40B4-BE49-F238E27FC236}">
                <a16:creationId xmlns:a16="http://schemas.microsoft.com/office/drawing/2014/main" id="{5E1A2795-708C-4B8D-8487-FF12FEE184A3}"/>
              </a:ext>
            </a:extLst>
          </p:cNvPr>
          <p:cNvSpPr txBox="1"/>
          <p:nvPr/>
        </p:nvSpPr>
        <p:spPr>
          <a:xfrm>
            <a:off x="4066872" y="2814038"/>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0" name="直線矢印コネクタ 19">
            <a:extLst>
              <a:ext uri="{FF2B5EF4-FFF2-40B4-BE49-F238E27FC236}">
                <a16:creationId xmlns:a16="http://schemas.microsoft.com/office/drawing/2014/main" id="{BA654E1F-BEE7-4E17-B756-3BC4695689FA}"/>
              </a:ext>
            </a:extLst>
          </p:cNvPr>
          <p:cNvCxnSpPr>
            <a:cxnSpLocks/>
            <a:stCxn id="13" idx="7"/>
            <a:endCxn id="18" idx="2"/>
          </p:cNvCxnSpPr>
          <p:nvPr/>
        </p:nvCxnSpPr>
        <p:spPr>
          <a:xfrm flipV="1">
            <a:off x="4031890" y="3183370"/>
            <a:ext cx="704396" cy="1086261"/>
          </a:xfrm>
          <a:prstGeom prst="straightConnector1">
            <a:avLst/>
          </a:prstGeom>
          <a:ln w="25400">
            <a:solidFill>
              <a:srgbClr val="C00000"/>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DE8629D-6E15-4DED-B630-FABA29B98BE2}"/>
              </a:ext>
            </a:extLst>
          </p:cNvPr>
          <p:cNvSpPr txBox="1"/>
          <p:nvPr/>
        </p:nvSpPr>
        <p:spPr>
          <a:xfrm>
            <a:off x="6304211" y="5569603"/>
            <a:ext cx="1306939" cy="646331"/>
          </a:xfrm>
          <a:prstGeom prst="rect">
            <a:avLst/>
          </a:prstGeom>
          <a:noFill/>
        </p:spPr>
        <p:txBody>
          <a:bodyPr wrap="square" rtlCol="0">
            <a:spAutoFit/>
          </a:bodyPr>
          <a:lstStyle/>
          <a:p>
            <a:r>
              <a:rPr kumimoji="1" lang="ja-JP" altLang="en-US" dirty="0">
                <a:solidFill>
                  <a:schemeClr val="bg1"/>
                </a:solidFill>
              </a:rPr>
              <a:t>太平洋</a:t>
            </a:r>
            <a:endParaRPr kumimoji="1" lang="en-US" altLang="ja-JP" dirty="0">
              <a:solidFill>
                <a:schemeClr val="bg1"/>
              </a:solidFill>
            </a:endParaRPr>
          </a:p>
          <a:p>
            <a:r>
              <a:rPr kumimoji="1" lang="ja-JP" altLang="en-US" dirty="0">
                <a:solidFill>
                  <a:schemeClr val="bg1"/>
                </a:solidFill>
              </a:rPr>
              <a:t>プレート</a:t>
            </a:r>
          </a:p>
        </p:txBody>
      </p:sp>
      <p:sp>
        <p:nvSpPr>
          <p:cNvPr id="15" name="矢印: 下 14">
            <a:extLst>
              <a:ext uri="{FF2B5EF4-FFF2-40B4-BE49-F238E27FC236}">
                <a16:creationId xmlns:a16="http://schemas.microsoft.com/office/drawing/2014/main" id="{A228AFB2-EFB9-4D50-A930-C5A440FFD9E3}"/>
              </a:ext>
            </a:extLst>
          </p:cNvPr>
          <p:cNvSpPr/>
          <p:nvPr/>
        </p:nvSpPr>
        <p:spPr>
          <a:xfrm rot="6480000">
            <a:off x="6894628" y="4847133"/>
            <a:ext cx="254442" cy="715617"/>
          </a:xfrm>
          <a:prstGeom prst="downArrow">
            <a:avLst>
              <a:gd name="adj1" fmla="val 42041"/>
              <a:gd name="adj2" fmla="val 91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2C3D7F3-C1CC-4526-BA03-3A0C8FB8BAF6}"/>
              </a:ext>
            </a:extLst>
          </p:cNvPr>
          <p:cNvSpPr txBox="1"/>
          <p:nvPr/>
        </p:nvSpPr>
        <p:spPr>
          <a:xfrm>
            <a:off x="5341532" y="2183787"/>
            <a:ext cx="1338828" cy="646331"/>
          </a:xfrm>
          <a:prstGeom prst="rect">
            <a:avLst/>
          </a:prstGeom>
          <a:noFill/>
        </p:spPr>
        <p:txBody>
          <a:bodyPr wrap="square" rtlCol="0">
            <a:spAutoFit/>
          </a:bodyPr>
          <a:lstStyle/>
          <a:p>
            <a:r>
              <a:rPr kumimoji="1" lang="ja-JP" altLang="en-US" dirty="0">
                <a:solidFill>
                  <a:schemeClr val="bg1"/>
                </a:solidFill>
              </a:rPr>
              <a:t>北米</a:t>
            </a:r>
            <a:endParaRPr kumimoji="1" lang="en-US" altLang="ja-JP" dirty="0">
              <a:solidFill>
                <a:schemeClr val="bg1"/>
              </a:solidFill>
            </a:endParaRPr>
          </a:p>
          <a:p>
            <a:r>
              <a:rPr kumimoji="1" lang="ja-JP" altLang="en-US" dirty="0">
                <a:solidFill>
                  <a:schemeClr val="bg1"/>
                </a:solidFill>
              </a:rPr>
              <a:t>プレート</a:t>
            </a:r>
          </a:p>
        </p:txBody>
      </p: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が含まれている画像&#10;&#10;非常に高い精度で生成された説明">
            <a:extLst>
              <a:ext uri="{FF2B5EF4-FFF2-40B4-BE49-F238E27FC236}">
                <a16:creationId xmlns:a16="http://schemas.microsoft.com/office/drawing/2014/main" id="{645A87EE-4A4B-460F-ADDC-9B3A000C8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598"/>
            <a:ext cx="9144000" cy="5892127"/>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32084" y="3779479"/>
            <a:ext cx="3641558" cy="2843212"/>
          </a:xfrm>
        </p:spPr>
        <p:txBody>
          <a:bodyPr>
            <a:normAutofit/>
          </a:bodyPr>
          <a:lstStyle/>
          <a:p>
            <a:pPr marL="0" indent="0">
              <a:lnSpc>
                <a:spcPct val="150000"/>
              </a:lnSpc>
              <a:buNone/>
            </a:pPr>
            <a:r>
              <a:rPr lang="ja-JP" altLang="en-US" sz="2000" dirty="0"/>
              <a:t>日本海東縁部は</a:t>
            </a:r>
            <a:r>
              <a:rPr lang="en-US" altLang="ja-JP" sz="2000" dirty="0"/>
              <a:t>2</a:t>
            </a:r>
            <a:r>
              <a:rPr lang="ja-JP" altLang="en-US" sz="2000" dirty="0"/>
              <a:t>つのプレートに東西から押されているひずみ集中帯と言われている。今回の地震は、これにあたるか、陸側プレート内の地震にあたるかは、今後の調査による。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1338988" y="1917813"/>
            <a:ext cx="926156" cy="9382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1642382" y="2230348"/>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p:cNvCxnSpPr>
          <p:nvPr/>
        </p:nvCxnSpPr>
        <p:spPr>
          <a:xfrm flipH="1">
            <a:off x="851048" y="2621092"/>
            <a:ext cx="791334" cy="1380843"/>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地図 が含まれている画像&#10;&#10;自動的に生成された説明">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6" y="1568897"/>
            <a:ext cx="8022784" cy="5143826"/>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3622769" y="3556791"/>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647974" cy="369332"/>
          </a:xfrm>
          <a:prstGeom prst="rect">
            <a:avLst/>
          </a:prstGeom>
        </p:spPr>
        <p:txBody>
          <a:bodyPr wrap="none">
            <a:spAutoFit/>
          </a:bodyPr>
          <a:lstStyle/>
          <a:p>
            <a:r>
              <a:rPr lang="ja-JP" altLang="en-US" dirty="0"/>
              <a:t>「山形県の地震活動の特徴」（地震調査研究推進本部）に加筆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https://www.jishin.go.jp/main/yosokuchizu/tohoku/p06_yamagata.htm</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flipH="1" flipV="1">
            <a:off x="1320589" y="3566247"/>
            <a:ext cx="1375309" cy="88351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p:cNvCxnSpPr>
          <p:nvPr/>
        </p:nvCxnSpPr>
        <p:spPr>
          <a:xfrm flipH="1" flipV="1">
            <a:off x="1121216" y="2167348"/>
            <a:ext cx="2662524" cy="158068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38823" y="1762553"/>
            <a:ext cx="1375309" cy="468013"/>
          </a:xfrm>
          <a:prstGeom prst="rect">
            <a:avLst/>
          </a:prstGeom>
        </p:spPr>
        <p:txBody>
          <a:bodyPr wrap="square">
            <a:spAutoFit/>
          </a:bodyPr>
          <a:lstStyle/>
          <a:p>
            <a:pPr>
              <a:lnSpc>
                <a:spcPct val="150000"/>
              </a:lnSpc>
            </a:pPr>
            <a:r>
              <a:rPr kumimoji="1" lang="ja-JP" altLang="en-US" dirty="0">
                <a:solidFill>
                  <a:srgbClr val="C00000"/>
                </a:solidFill>
              </a:rPr>
              <a:t>今回の地震</a:t>
            </a:r>
          </a:p>
        </p:txBody>
      </p:sp>
      <p:cxnSp>
        <p:nvCxnSpPr>
          <p:cNvPr id="17" name="直線矢印コネクタ 16">
            <a:extLst>
              <a:ext uri="{FF2B5EF4-FFF2-40B4-BE49-F238E27FC236}">
                <a16:creationId xmlns:a16="http://schemas.microsoft.com/office/drawing/2014/main" id="{2BDED468-420B-408E-8D20-EE9CBA3FE9AA}"/>
              </a:ext>
            </a:extLst>
          </p:cNvPr>
          <p:cNvCxnSpPr>
            <a:cxnSpLocks/>
          </p:cNvCxnSpPr>
          <p:nvPr/>
        </p:nvCxnSpPr>
        <p:spPr>
          <a:xfrm flipV="1">
            <a:off x="3783740" y="1949380"/>
            <a:ext cx="3018582" cy="57275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BE25E3F-B85D-4558-9AFC-3C9E93E25782}"/>
              </a:ext>
            </a:extLst>
          </p:cNvPr>
          <p:cNvSpPr/>
          <p:nvPr/>
        </p:nvSpPr>
        <p:spPr>
          <a:xfrm>
            <a:off x="82686" y="3312747"/>
            <a:ext cx="1375309" cy="883512"/>
          </a:xfrm>
          <a:prstGeom prst="rect">
            <a:avLst/>
          </a:prstGeom>
        </p:spPr>
        <p:txBody>
          <a:bodyPr wrap="square">
            <a:spAutoFit/>
          </a:bodyPr>
          <a:lstStyle/>
          <a:p>
            <a:pPr>
              <a:lnSpc>
                <a:spcPct val="150000"/>
              </a:lnSpc>
            </a:pPr>
            <a:r>
              <a:rPr kumimoji="1" lang="en-US" altLang="ja-JP" dirty="0"/>
              <a:t>1964</a:t>
            </a:r>
            <a:r>
              <a:rPr kumimoji="1" lang="ja-JP" altLang="en-US" dirty="0"/>
              <a:t>年新潟地震</a:t>
            </a:r>
            <a:r>
              <a:rPr kumimoji="1" lang="en-US" altLang="ja-JP" dirty="0"/>
              <a:t>M7.5</a:t>
            </a:r>
            <a:endParaRPr kumimoji="1" lang="ja-JP" altLang="en-US" dirty="0"/>
          </a:p>
        </p:txBody>
      </p:sp>
      <p:sp>
        <p:nvSpPr>
          <p:cNvPr id="36" name="正方形/長方形 35">
            <a:extLst>
              <a:ext uri="{FF2B5EF4-FFF2-40B4-BE49-F238E27FC236}">
                <a16:creationId xmlns:a16="http://schemas.microsoft.com/office/drawing/2014/main" id="{DDCD826A-F6A7-4B0E-AD92-11C500B8454A}"/>
              </a:ext>
            </a:extLst>
          </p:cNvPr>
          <p:cNvSpPr/>
          <p:nvPr/>
        </p:nvSpPr>
        <p:spPr>
          <a:xfrm>
            <a:off x="6865049" y="1624496"/>
            <a:ext cx="2278951" cy="2545505"/>
          </a:xfrm>
          <a:prstGeom prst="rect">
            <a:avLst/>
          </a:prstGeom>
        </p:spPr>
        <p:txBody>
          <a:bodyPr wrap="square">
            <a:spAutoFit/>
          </a:bodyPr>
          <a:lstStyle/>
          <a:p>
            <a:pPr>
              <a:lnSpc>
                <a:spcPct val="150000"/>
              </a:lnSpc>
            </a:pPr>
            <a:r>
              <a:rPr kumimoji="1" lang="en-US" altLang="ja-JP" dirty="0"/>
              <a:t>1833</a:t>
            </a:r>
            <a:r>
              <a:rPr kumimoji="1" lang="ja-JP" altLang="en-US" dirty="0"/>
              <a:t>年庄内沖の地震</a:t>
            </a:r>
            <a:r>
              <a:rPr kumimoji="1" lang="en-US" altLang="ja-JP" dirty="0"/>
              <a:t>M7 1/2 </a:t>
            </a:r>
            <a:r>
              <a:rPr kumimoji="1" lang="ja-JP" altLang="en-US" dirty="0"/>
              <a:t>（古い地震では</a:t>
            </a:r>
            <a:r>
              <a:rPr kumimoji="1" lang="en-US" altLang="ja-JP" dirty="0"/>
              <a:t>M</a:t>
            </a:r>
            <a:r>
              <a:rPr kumimoji="1" lang="ja-JP" altLang="en-US" dirty="0"/>
              <a:t>推定の精度が良くないので、このように表すことがある）</a:t>
            </a:r>
          </a:p>
        </p:txBody>
      </p:sp>
    </p:spTree>
    <p:extLst>
      <p:ext uri="{BB962C8B-B14F-4D97-AF65-F5344CB8AC3E}">
        <p14:creationId xmlns:p14="http://schemas.microsoft.com/office/powerpoint/2010/main" val="358812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a:xfrm>
            <a:off x="3720642" y="4507905"/>
            <a:ext cx="8968574" cy="5338584"/>
          </a:xfrm>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sp>
        <p:nvSpPr>
          <p:cNvPr id="8" name="正方形/長方形 7">
            <a:extLst>
              <a:ext uri="{FF2B5EF4-FFF2-40B4-BE49-F238E27FC236}">
                <a16:creationId xmlns:a16="http://schemas.microsoft.com/office/drawing/2014/main" id="{D5504C11-5CAF-4D09-85F5-2884C5CE46FA}"/>
              </a:ext>
            </a:extLst>
          </p:cNvPr>
          <p:cNvSpPr/>
          <p:nvPr/>
        </p:nvSpPr>
        <p:spPr>
          <a:xfrm>
            <a:off x="6095751" y="53627"/>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6</a:t>
            </a:r>
            <a:r>
              <a:rPr lang="ja-JP" altLang="en-US" sz="1600" dirty="0">
                <a:latin typeface="ＭＳＰゴシック"/>
              </a:rPr>
              <a:t>月</a:t>
            </a:r>
            <a:r>
              <a:rPr lang="en-US" altLang="ja-JP" sz="1600" dirty="0">
                <a:latin typeface="ＭＳＰゴシック"/>
              </a:rPr>
              <a:t>18</a:t>
            </a:r>
            <a:r>
              <a:rPr lang="ja-JP" altLang="en-US" sz="1600" dirty="0">
                <a:latin typeface="ＭＳＰゴシック"/>
              </a:rPr>
              <a:t>日</a:t>
            </a:r>
            <a:r>
              <a:rPr lang="en-US" altLang="ja-JP" sz="1600" dirty="0">
                <a:latin typeface="ＭＳＰゴシック"/>
              </a:rPr>
              <a:t>22</a:t>
            </a:r>
            <a:r>
              <a:rPr lang="ja-JP" altLang="en-US" sz="1600" dirty="0">
                <a:latin typeface="ＭＳＰゴシック"/>
              </a:rPr>
              <a:t>時</a:t>
            </a:r>
            <a:r>
              <a:rPr lang="en-US" altLang="ja-JP" sz="1600" dirty="0">
                <a:latin typeface="ＭＳＰゴシック"/>
              </a:rPr>
              <a:t>22</a:t>
            </a:r>
            <a:r>
              <a:rPr lang="ja-JP" altLang="en-US" sz="1600" dirty="0">
                <a:latin typeface="ＭＳＰゴシック"/>
              </a:rPr>
              <a:t>分頃の山形県沖の地震について」（気象庁</a:t>
            </a:r>
            <a:r>
              <a:rPr lang="en-US" altLang="ja-JP" sz="1600" dirty="0">
                <a:latin typeface="ＭＳＰゴシック"/>
              </a:rPr>
              <a:t>, 2019</a:t>
            </a:r>
            <a:r>
              <a:rPr lang="ja-JP" altLang="en-US" sz="1600" dirty="0">
                <a:latin typeface="ＭＳＰゴシック"/>
              </a:rPr>
              <a:t>）</a:t>
            </a:r>
            <a:endParaRPr lang="ja-JP" altLang="en-US" sz="1600" dirty="0"/>
          </a:p>
        </p:txBody>
      </p:sp>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stretch>
            <a:fillRect/>
          </a:stretch>
        </p:blipFill>
        <p:spPr>
          <a:xfrm>
            <a:off x="1679765" y="836502"/>
            <a:ext cx="5784470" cy="5967871"/>
          </a:xfrm>
          <a:prstGeom prst="rect">
            <a:avLst/>
          </a:prstGeom>
        </p:spPr>
      </p:pic>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stretch>
            <a:fillRect/>
          </a:stretch>
        </p:blipFill>
        <p:spPr>
          <a:xfrm>
            <a:off x="952052" y="842817"/>
            <a:ext cx="7239896" cy="4195546"/>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2729315" y="1145764"/>
            <a:ext cx="689812" cy="903654"/>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125578" y="1143130"/>
            <a:ext cx="232280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238548" y="2456976"/>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06BC00A6-F59B-4CA2-A8B0-03FA32BDDA72}"/>
              </a:ext>
            </a:extLst>
          </p:cNvPr>
          <p:cNvSpPr/>
          <p:nvPr/>
        </p:nvSpPr>
        <p:spPr>
          <a:xfrm rot="18000000" flipH="1" flipV="1">
            <a:off x="6003636" y="4010449"/>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FACCC8-F735-4767-A608-D0E3F22BF4D7}"/>
              </a:ext>
            </a:extLst>
          </p:cNvPr>
          <p:cNvSpPr/>
          <p:nvPr/>
        </p:nvSpPr>
        <p:spPr>
          <a:xfrm>
            <a:off x="6138271" y="107256"/>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6</a:t>
            </a:r>
            <a:r>
              <a:rPr lang="ja-JP" altLang="en-US" sz="1600" dirty="0">
                <a:latin typeface="ＭＳＰゴシック"/>
              </a:rPr>
              <a:t>月</a:t>
            </a:r>
            <a:r>
              <a:rPr lang="en-US" altLang="ja-JP" sz="1600" dirty="0">
                <a:latin typeface="ＭＳＰゴシック"/>
              </a:rPr>
              <a:t>18</a:t>
            </a:r>
            <a:r>
              <a:rPr lang="ja-JP" altLang="en-US" sz="1600" dirty="0">
                <a:latin typeface="ＭＳＰゴシック"/>
              </a:rPr>
              <a:t>日</a:t>
            </a:r>
            <a:r>
              <a:rPr lang="en-US" altLang="ja-JP" sz="1600" dirty="0">
                <a:latin typeface="ＭＳＰゴシック"/>
              </a:rPr>
              <a:t>22</a:t>
            </a:r>
            <a:r>
              <a:rPr lang="ja-JP" altLang="en-US" sz="1600" dirty="0">
                <a:latin typeface="ＭＳＰゴシック"/>
              </a:rPr>
              <a:t>時</a:t>
            </a:r>
            <a:r>
              <a:rPr lang="en-US" altLang="ja-JP" sz="1600" dirty="0">
                <a:latin typeface="ＭＳＰゴシック"/>
              </a:rPr>
              <a:t>22</a:t>
            </a:r>
            <a:r>
              <a:rPr lang="ja-JP" altLang="en-US" sz="1600" dirty="0">
                <a:latin typeface="ＭＳＰゴシック"/>
              </a:rPr>
              <a:t>分頃の山形県沖の地震について」に加筆（気象庁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
        <p:nvSpPr>
          <p:cNvPr id="13" name="矢印: 下 12">
            <a:extLst>
              <a:ext uri="{FF2B5EF4-FFF2-40B4-BE49-F238E27FC236}">
                <a16:creationId xmlns:a16="http://schemas.microsoft.com/office/drawing/2014/main" id="{7E9C5FE7-8509-4CB7-8183-9905F784625C}"/>
              </a:ext>
            </a:extLst>
          </p:cNvPr>
          <p:cNvSpPr/>
          <p:nvPr/>
        </p:nvSpPr>
        <p:spPr>
          <a:xfrm rot="18000000">
            <a:off x="2681887" y="1873490"/>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0E94694-0585-4765-8166-8D8AA2C4C03A}"/>
              </a:ext>
            </a:extLst>
          </p:cNvPr>
          <p:cNvPicPr>
            <a:picLocks noChangeAspect="1"/>
          </p:cNvPicPr>
          <p:nvPr/>
        </p:nvPicPr>
        <p:blipFill>
          <a:blip r:embed="rId3"/>
          <a:stretch>
            <a:fillRect/>
          </a:stretch>
        </p:blipFill>
        <p:spPr>
          <a:xfrm>
            <a:off x="844475" y="5773924"/>
            <a:ext cx="7455049" cy="902204"/>
          </a:xfrm>
          <a:prstGeom prst="rect">
            <a:avLst/>
          </a:prstGeom>
        </p:spPr>
      </p:pic>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3608278" y="988338"/>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25°</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4055376" y="4191681"/>
            <a:ext cx="404209" cy="112703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616245" y="5318712"/>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500000">
            <a:off x="2800278" y="1085302"/>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a:off x="2002144" y="1704531"/>
            <a:ext cx="2297441" cy="3496632"/>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Lst>
            <a:ahLst/>
            <a:cxnLst>
              <a:cxn ang="0">
                <a:pos x="connsiteX0" y="connsiteY0"/>
              </a:cxn>
              <a:cxn ang="0">
                <a:pos x="connsiteX1" y="connsiteY1"/>
              </a:cxn>
              <a:cxn ang="0">
                <a:pos x="connsiteX2" y="connsiteY2"/>
              </a:cxn>
            </a:cxnLst>
            <a:rect l="l" t="t" r="r" b="b"/>
            <a:pathLst>
              <a:path w="2225222" h="3473117">
                <a:moveTo>
                  <a:pt x="0" y="3456316"/>
                </a:moveTo>
                <a:cubicBezTo>
                  <a:pt x="1115411" y="3590942"/>
                  <a:pt x="1776334" y="2884790"/>
                  <a:pt x="1988690" y="2470424"/>
                </a:cubicBezTo>
                <a:cubicBezTo>
                  <a:pt x="2247659" y="2056059"/>
                  <a:pt x="2500857" y="720139"/>
                  <a:pt x="1544387"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flipH="1">
            <a:off x="7385911" y="4622444"/>
            <a:ext cx="29243" cy="648195"/>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1030712"/>
              <a:gd name="adj2" fmla="val 1635619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lang="ja-JP" altLang="en-US" dirty="0"/>
              <a:t>南南西</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北北東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6114939" y="4509392"/>
            <a:ext cx="1470274"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86°</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M6.8</a:t>
            </a:r>
            <a:r>
              <a:rPr kumimoji="1" lang="ja-JP" altLang="en-US" dirty="0"/>
              <a:t>の断層の長さのおおざっぱな目安：</a:t>
            </a:r>
            <a:r>
              <a:rPr kumimoji="1" lang="en-US" altLang="ja-JP" dirty="0"/>
              <a:t>35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https://www.data.jma.go.jp/svd/eew/data/mech/fig/cmt2019061822220000N383600E13930000100068.html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東南東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南南西から見た断面</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1740000">
            <a:off x="7252843" y="2263008"/>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772798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29°</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5123" y="932051"/>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1112462" y="5399052"/>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211°</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3"/>
            <a:endCxn id="19" idx="1"/>
          </p:cNvCxnSpPr>
          <p:nvPr/>
        </p:nvCxnSpPr>
        <p:spPr>
          <a:xfrm>
            <a:off x="1999331" y="1454686"/>
            <a:ext cx="320640" cy="170520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12651" y="1270020"/>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254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9020000">
            <a:off x="978889" y="2729779"/>
            <a:ext cx="3608041" cy="1347482"/>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721265"/>
              <a:gd name="connsiteY0" fmla="*/ 2438400 h 2451051"/>
              <a:gd name="connsiteX1" fmla="*/ 1724165 w 2721265"/>
              <a:gd name="connsiteY1" fmla="*/ 1643172 h 2451051"/>
              <a:gd name="connsiteX2" fmla="*/ 2719137 w 2721265"/>
              <a:gd name="connsiteY2" fmla="*/ 0 h 2451051"/>
              <a:gd name="connsiteX0" fmla="*/ 0 w 2758076"/>
              <a:gd name="connsiteY0" fmla="*/ 2425620 h 2438509"/>
              <a:gd name="connsiteX1" fmla="*/ 1760956 w 2758076"/>
              <a:gd name="connsiteY1" fmla="*/ 1643172 h 2438509"/>
              <a:gd name="connsiteX2" fmla="*/ 2755928 w 2758076"/>
              <a:gd name="connsiteY2" fmla="*/ 0 h 2438509"/>
              <a:gd name="connsiteX0" fmla="*/ 0 w 2758076"/>
              <a:gd name="connsiteY0" fmla="*/ 2425620 h 2425620"/>
              <a:gd name="connsiteX1" fmla="*/ 1760956 w 2758076"/>
              <a:gd name="connsiteY1" fmla="*/ 1643172 h 2425620"/>
              <a:gd name="connsiteX2" fmla="*/ 2755928 w 2758076"/>
              <a:gd name="connsiteY2" fmla="*/ 0 h 2425620"/>
              <a:gd name="connsiteX0" fmla="*/ 0 w 2758076"/>
              <a:gd name="connsiteY0" fmla="*/ 2425620 h 2425620"/>
              <a:gd name="connsiteX1" fmla="*/ 1760956 w 2758076"/>
              <a:gd name="connsiteY1" fmla="*/ 1643172 h 2425620"/>
              <a:gd name="connsiteX2" fmla="*/ 2755928 w 2758076"/>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796"/>
              <a:gd name="connsiteX1" fmla="*/ 1760956 w 2755928"/>
              <a:gd name="connsiteY1" fmla="*/ 1643172 h 2426796"/>
              <a:gd name="connsiteX2" fmla="*/ 2755928 w 2755928"/>
              <a:gd name="connsiteY2" fmla="*/ 0 h 2426796"/>
              <a:gd name="connsiteX0" fmla="*/ 0 w 2755928"/>
              <a:gd name="connsiteY0" fmla="*/ 2425620 h 2426272"/>
              <a:gd name="connsiteX1" fmla="*/ 1435558 w 2755928"/>
              <a:gd name="connsiteY1" fmla="*/ 1288417 h 2426272"/>
              <a:gd name="connsiteX2" fmla="*/ 2755928 w 2755928"/>
              <a:gd name="connsiteY2" fmla="*/ 0 h 2426272"/>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5620"/>
              <a:gd name="connsiteX1" fmla="*/ 1435558 w 2755928"/>
              <a:gd name="connsiteY1" fmla="*/ 1288417 h 2425620"/>
              <a:gd name="connsiteX2" fmla="*/ 2755928 w 2755928"/>
              <a:gd name="connsiteY2" fmla="*/ 0 h 2425620"/>
              <a:gd name="connsiteX0" fmla="*/ 0 w 2918936"/>
              <a:gd name="connsiteY0" fmla="*/ 1855776 h 1855776"/>
              <a:gd name="connsiteX1" fmla="*/ 1435558 w 2918936"/>
              <a:gd name="connsiteY1" fmla="*/ 718573 h 1855776"/>
              <a:gd name="connsiteX2" fmla="*/ 2918936 w 2918936"/>
              <a:gd name="connsiteY2" fmla="*/ 0 h 1855776"/>
              <a:gd name="connsiteX0" fmla="*/ 0 w 2918936"/>
              <a:gd name="connsiteY0" fmla="*/ 2158253 h 2158253"/>
              <a:gd name="connsiteX1" fmla="*/ 1435558 w 2918936"/>
              <a:gd name="connsiteY1" fmla="*/ 1021050 h 2158253"/>
              <a:gd name="connsiteX2" fmla="*/ 2918936 w 2918936"/>
              <a:gd name="connsiteY2" fmla="*/ 302477 h 2158253"/>
              <a:gd name="connsiteX0" fmla="*/ 0 w 2918936"/>
              <a:gd name="connsiteY0" fmla="*/ 2642982 h 2642982"/>
              <a:gd name="connsiteX1" fmla="*/ 771811 w 2918936"/>
              <a:gd name="connsiteY1" fmla="*/ 224223 h 2642982"/>
              <a:gd name="connsiteX2" fmla="*/ 2918936 w 2918936"/>
              <a:gd name="connsiteY2" fmla="*/ 787206 h 2642982"/>
              <a:gd name="connsiteX0" fmla="*/ 0 w 2918936"/>
              <a:gd name="connsiteY0" fmla="*/ 2591255 h 2591255"/>
              <a:gd name="connsiteX1" fmla="*/ 771811 w 2918936"/>
              <a:gd name="connsiteY1" fmla="*/ 172496 h 2591255"/>
              <a:gd name="connsiteX2" fmla="*/ 2918936 w 2918936"/>
              <a:gd name="connsiteY2" fmla="*/ 735479 h 2591255"/>
              <a:gd name="connsiteX0" fmla="*/ 0 w 2918936"/>
              <a:gd name="connsiteY0" fmla="*/ 2591255 h 2591255"/>
              <a:gd name="connsiteX1" fmla="*/ 771811 w 2918936"/>
              <a:gd name="connsiteY1" fmla="*/ 172496 h 2591255"/>
              <a:gd name="connsiteX2" fmla="*/ 2918936 w 2918936"/>
              <a:gd name="connsiteY2" fmla="*/ 735479 h 2591255"/>
              <a:gd name="connsiteX0" fmla="*/ 0 w 2997336"/>
              <a:gd name="connsiteY0" fmla="*/ 2205812 h 2205812"/>
              <a:gd name="connsiteX1" fmla="*/ 850211 w 2997336"/>
              <a:gd name="connsiteY1" fmla="*/ 172496 h 2205812"/>
              <a:gd name="connsiteX2" fmla="*/ 2997336 w 2997336"/>
              <a:gd name="connsiteY2" fmla="*/ 735479 h 2205812"/>
              <a:gd name="connsiteX0" fmla="*/ 29473 w 3026809"/>
              <a:gd name="connsiteY0" fmla="*/ 2205812 h 2205812"/>
              <a:gd name="connsiteX1" fmla="*/ 879684 w 3026809"/>
              <a:gd name="connsiteY1" fmla="*/ 172496 h 2205812"/>
              <a:gd name="connsiteX2" fmla="*/ 3026809 w 3026809"/>
              <a:gd name="connsiteY2" fmla="*/ 735479 h 2205812"/>
              <a:gd name="connsiteX0" fmla="*/ 28973 w 3026309"/>
              <a:gd name="connsiteY0" fmla="*/ 2205812 h 2205812"/>
              <a:gd name="connsiteX1" fmla="*/ 879184 w 3026309"/>
              <a:gd name="connsiteY1" fmla="*/ 172496 h 2205812"/>
              <a:gd name="connsiteX2" fmla="*/ 3026309 w 3026309"/>
              <a:gd name="connsiteY2" fmla="*/ 735479 h 2205812"/>
              <a:gd name="connsiteX0" fmla="*/ 30119 w 3027455"/>
              <a:gd name="connsiteY0" fmla="*/ 2205812 h 2205812"/>
              <a:gd name="connsiteX1" fmla="*/ 880330 w 3027455"/>
              <a:gd name="connsiteY1" fmla="*/ 172496 h 2205812"/>
              <a:gd name="connsiteX2" fmla="*/ 3027455 w 3027455"/>
              <a:gd name="connsiteY2" fmla="*/ 735479 h 2205812"/>
              <a:gd name="connsiteX0" fmla="*/ 39281 w 3036617"/>
              <a:gd name="connsiteY0" fmla="*/ 2237813 h 2237813"/>
              <a:gd name="connsiteX1" fmla="*/ 889492 w 3036617"/>
              <a:gd name="connsiteY1" fmla="*/ 204497 h 2237813"/>
              <a:gd name="connsiteX2" fmla="*/ 3036617 w 3036617"/>
              <a:gd name="connsiteY2" fmla="*/ 767480 h 2237813"/>
              <a:gd name="connsiteX0" fmla="*/ 31421 w 3028757"/>
              <a:gd name="connsiteY0" fmla="*/ 2200325 h 2200325"/>
              <a:gd name="connsiteX1" fmla="*/ 881632 w 3028757"/>
              <a:gd name="connsiteY1" fmla="*/ 167009 h 2200325"/>
              <a:gd name="connsiteX2" fmla="*/ 3028757 w 3028757"/>
              <a:gd name="connsiteY2" fmla="*/ 729992 h 2200325"/>
              <a:gd name="connsiteX0" fmla="*/ 31421 w 3028757"/>
              <a:gd name="connsiteY0" fmla="*/ 2161219 h 2161219"/>
              <a:gd name="connsiteX1" fmla="*/ 881632 w 3028757"/>
              <a:gd name="connsiteY1" fmla="*/ 127903 h 2161219"/>
              <a:gd name="connsiteX2" fmla="*/ 3028757 w 3028757"/>
              <a:gd name="connsiteY2" fmla="*/ 690886 h 2161219"/>
              <a:gd name="connsiteX0" fmla="*/ 31421 w 3028757"/>
              <a:gd name="connsiteY0" fmla="*/ 2208160 h 2208160"/>
              <a:gd name="connsiteX1" fmla="*/ 881632 w 3028757"/>
              <a:gd name="connsiteY1" fmla="*/ 174844 h 2208160"/>
              <a:gd name="connsiteX2" fmla="*/ 3028757 w 3028757"/>
              <a:gd name="connsiteY2" fmla="*/ 737827 h 2208160"/>
              <a:gd name="connsiteX0" fmla="*/ 78303 w 3075639"/>
              <a:gd name="connsiteY0" fmla="*/ 2208160 h 2208160"/>
              <a:gd name="connsiteX1" fmla="*/ 928514 w 3075639"/>
              <a:gd name="connsiteY1" fmla="*/ 174844 h 2208160"/>
              <a:gd name="connsiteX2" fmla="*/ 3075639 w 3075639"/>
              <a:gd name="connsiteY2" fmla="*/ 737827 h 2208160"/>
              <a:gd name="connsiteX0" fmla="*/ 78303 w 3310326"/>
              <a:gd name="connsiteY0" fmla="*/ 2160602 h 2160602"/>
              <a:gd name="connsiteX1" fmla="*/ 928514 w 3310326"/>
              <a:gd name="connsiteY1" fmla="*/ 127286 h 2160602"/>
              <a:gd name="connsiteX2" fmla="*/ 3310326 w 3310326"/>
              <a:gd name="connsiteY2" fmla="*/ 870870 h 2160602"/>
              <a:gd name="connsiteX0" fmla="*/ 60818 w 3531550"/>
              <a:gd name="connsiteY0" fmla="*/ 2078427 h 2078427"/>
              <a:gd name="connsiteX1" fmla="*/ 1149738 w 3531550"/>
              <a:gd name="connsiteY1" fmla="*/ 127286 h 2078427"/>
              <a:gd name="connsiteX2" fmla="*/ 3531550 w 3531550"/>
              <a:gd name="connsiteY2" fmla="*/ 870870 h 2078427"/>
              <a:gd name="connsiteX0" fmla="*/ 41990 w 3512722"/>
              <a:gd name="connsiteY0" fmla="*/ 1668008 h 1668008"/>
              <a:gd name="connsiteX1" fmla="*/ 1598415 w 3512722"/>
              <a:gd name="connsiteY1" fmla="*/ 456151 h 1668008"/>
              <a:gd name="connsiteX2" fmla="*/ 3512722 w 3512722"/>
              <a:gd name="connsiteY2" fmla="*/ 460451 h 1668008"/>
              <a:gd name="connsiteX0" fmla="*/ 41990 w 3512722"/>
              <a:gd name="connsiteY0" fmla="*/ 1641830 h 1641830"/>
              <a:gd name="connsiteX1" fmla="*/ 1598415 w 3512722"/>
              <a:gd name="connsiteY1" fmla="*/ 429973 h 1641830"/>
              <a:gd name="connsiteX2" fmla="*/ 3512722 w 3512722"/>
              <a:gd name="connsiteY2" fmla="*/ 434273 h 1641830"/>
              <a:gd name="connsiteX0" fmla="*/ 42688 w 3513420"/>
              <a:gd name="connsiteY0" fmla="*/ 1641830 h 1641830"/>
              <a:gd name="connsiteX1" fmla="*/ 1599113 w 3513420"/>
              <a:gd name="connsiteY1" fmla="*/ 429973 h 1641830"/>
              <a:gd name="connsiteX2" fmla="*/ 3513420 w 3513420"/>
              <a:gd name="connsiteY2" fmla="*/ 434273 h 1641830"/>
              <a:gd name="connsiteX0" fmla="*/ 42688 w 3513420"/>
              <a:gd name="connsiteY0" fmla="*/ 1386054 h 1386054"/>
              <a:gd name="connsiteX1" fmla="*/ 1599113 w 3513420"/>
              <a:gd name="connsiteY1" fmla="*/ 174197 h 1386054"/>
              <a:gd name="connsiteX2" fmla="*/ 3513420 w 3513420"/>
              <a:gd name="connsiteY2" fmla="*/ 178497 h 1386054"/>
              <a:gd name="connsiteX0" fmla="*/ 41257 w 3535879"/>
              <a:gd name="connsiteY0" fmla="*/ 1338420 h 1338420"/>
              <a:gd name="connsiteX1" fmla="*/ 1621572 w 3535879"/>
              <a:gd name="connsiteY1" fmla="*/ 178628 h 1338420"/>
              <a:gd name="connsiteX2" fmla="*/ 3535879 w 3535879"/>
              <a:gd name="connsiteY2" fmla="*/ 182928 h 1338420"/>
              <a:gd name="connsiteX0" fmla="*/ 0 w 3494622"/>
              <a:gd name="connsiteY0" fmla="*/ 1338420 h 1338420"/>
              <a:gd name="connsiteX1" fmla="*/ 1580315 w 3494622"/>
              <a:gd name="connsiteY1" fmla="*/ 178628 h 1338420"/>
              <a:gd name="connsiteX2" fmla="*/ 3494622 w 3494622"/>
              <a:gd name="connsiteY2" fmla="*/ 182928 h 1338420"/>
            </a:gdLst>
            <a:ahLst/>
            <a:cxnLst>
              <a:cxn ang="0">
                <a:pos x="connsiteX0" y="connsiteY0"/>
              </a:cxn>
              <a:cxn ang="0">
                <a:pos x="connsiteX1" y="connsiteY1"/>
              </a:cxn>
              <a:cxn ang="0">
                <a:pos x="connsiteX2" y="connsiteY2"/>
              </a:cxn>
            </a:cxnLst>
            <a:rect l="l" t="t" r="r" b="b"/>
            <a:pathLst>
              <a:path w="3494622" h="1338420">
                <a:moveTo>
                  <a:pt x="0" y="1338420"/>
                </a:moveTo>
                <a:cubicBezTo>
                  <a:pt x="274126" y="723634"/>
                  <a:pt x="997878" y="371210"/>
                  <a:pt x="1580315" y="178628"/>
                </a:cubicBezTo>
                <a:cubicBezTo>
                  <a:pt x="2162752" y="-13954"/>
                  <a:pt x="3021755" y="-102884"/>
                  <a:pt x="3494622" y="18292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7914644" y="1668955"/>
            <a:ext cx="877163" cy="369332"/>
          </a:xfrm>
          <a:prstGeom prst="rect">
            <a:avLst/>
          </a:prstGeom>
          <a:noFill/>
        </p:spPr>
        <p:txBody>
          <a:bodyPr wrap="none" rtlCol="0">
            <a:spAutoFit/>
          </a:bodyPr>
          <a:lstStyle/>
          <a:p>
            <a:r>
              <a:rPr kumimoji="1" lang="ja-JP" altLang="en-US" dirty="0"/>
              <a:t>西北西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東南東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北北東から見た断面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3660000">
            <a:off x="7032409" y="2344083"/>
            <a:ext cx="856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013197" y="1707862"/>
            <a:ext cx="518388" cy="518388"/>
          </a:xfrm>
          <a:prstGeom prst="arc">
            <a:avLst>
              <a:gd name="adj1" fmla="val 16200000"/>
              <a:gd name="adj2" fmla="val 197680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20197" y="5031473"/>
            <a:ext cx="437828" cy="437828"/>
          </a:xfrm>
          <a:prstGeom prst="arc">
            <a:avLst>
              <a:gd name="adj1" fmla="val 9798243"/>
              <a:gd name="adj2" fmla="val 1620516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北北東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81350" y="4073186"/>
            <a:ext cx="877163" cy="369332"/>
          </a:xfrm>
          <a:prstGeom prst="rect">
            <a:avLst/>
          </a:prstGeom>
        </p:spPr>
        <p:txBody>
          <a:bodyPr wrap="none">
            <a:spAutoFit/>
          </a:bodyPr>
          <a:lstStyle/>
          <a:p>
            <a:r>
              <a:rPr lang="ja-JP" altLang="en-US" dirty="0"/>
              <a:t>南南西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61°</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6830" y="4530636"/>
            <a:ext cx="1513607"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93°</a:t>
            </a:r>
            <a:endParaRPr kumimoji="1" lang="ja-JP" altLang="en-US" sz="2000" dirty="0">
              <a:solidFill>
                <a:srgbClr val="C00000"/>
              </a:solidFill>
            </a:endParaRPr>
          </a:p>
        </p:txBody>
      </p:sp>
      <p:cxnSp>
        <p:nvCxnSpPr>
          <p:cNvPr id="57" name="直線コネクタ 56">
            <a:extLst>
              <a:ext uri="{FF2B5EF4-FFF2-40B4-BE49-F238E27FC236}">
                <a16:creationId xmlns:a16="http://schemas.microsoft.com/office/drawing/2014/main" id="{3E347D57-95B3-4006-A768-56D12981CEEF}"/>
              </a:ext>
            </a:extLst>
          </p:cNvPr>
          <p:cNvCxnSpPr>
            <a:cxnSpLocks/>
          </p:cNvCxnSpPr>
          <p:nvPr/>
        </p:nvCxnSpPr>
        <p:spPr>
          <a:xfrm rot="-5580000">
            <a:off x="6939467" y="4891134"/>
            <a:ext cx="706496" cy="3678"/>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M6.8</a:t>
            </a:r>
            <a:r>
              <a:rPr kumimoji="1" lang="ja-JP" altLang="en-US" dirty="0"/>
              <a:t>の断層の長さのおおざっぱな目安：</a:t>
            </a:r>
            <a:r>
              <a:rPr kumimoji="1" lang="en-US" altLang="ja-JP" dirty="0"/>
              <a:t>35 km</a:t>
            </a:r>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https://www.data.jma.go.jp/svd/eew/data/mech/fig/cmt2019061822220000N383600E13930000100068.html</a:t>
            </a:r>
            <a:endParaRPr lang="ja-JP" altLang="en-US" sz="1600" dirty="0"/>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3079</TotalTime>
  <Words>1249</Words>
  <Application>Microsoft Office PowerPoint</Application>
  <PresentationFormat>画面に合わせる (4:3)</PresentationFormat>
  <Paragraphs>153</Paragraphs>
  <Slides>15</Slides>
  <Notes>0</Notes>
  <HiddenSlides>1</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ＭＳＰゴシック</vt:lpstr>
      <vt:lpstr>Arial</vt:lpstr>
      <vt:lpstr>Calibri</vt:lpstr>
      <vt:lpstr>Calibri Light</vt:lpstr>
      <vt:lpstr>Office テーマ</vt:lpstr>
      <vt:lpstr>2019年6月18日山形県沖の地震</vt:lpstr>
      <vt:lpstr>推定震度と人口</vt:lpstr>
      <vt:lpstr>背景：東北地方周辺のプレート境界と地震</vt:lpstr>
      <vt:lpstr>日本周辺のプレートと地震の関係</vt:lpstr>
      <vt:lpstr>背景：過去の被害地震</vt:lpstr>
      <vt:lpstr>背景：過去の地震活動</vt:lpstr>
      <vt:lpstr>発震機構解（震源メカニズム解）</vt:lpstr>
      <vt:lpstr>断層面の候補1</vt:lpstr>
      <vt:lpstr>断層面の候補2</vt:lpstr>
      <vt:lpstr>余震活動</vt:lpstr>
      <vt:lpstr>地震波形</vt:lpstr>
      <vt:lpstr>最大振幅分布図と振幅アニメーション</vt:lpstr>
      <vt:lpstr>津波</vt:lpstr>
      <vt:lpstr>最近の地震に関するスライド教材</vt:lpstr>
      <vt:lpstr>地震波形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2018年北海道胆振</dc:title>
  <dc:creator>KOBAYASHI Reiji</dc:creator>
  <cp:lastModifiedBy>Reiji KOBAYASHI</cp:lastModifiedBy>
  <cp:revision>150</cp:revision>
  <cp:lastPrinted>2019-05-10T07:00:54Z</cp:lastPrinted>
  <dcterms:created xsi:type="dcterms:W3CDTF">2018-09-10T06:42:54Z</dcterms:created>
  <dcterms:modified xsi:type="dcterms:W3CDTF">2019-06-19T02:36:46Z</dcterms:modified>
</cp:coreProperties>
</file>