
<file path=[Content_Types].xml><?xml version="1.0" encoding="utf-8"?>
<Types xmlns="http://schemas.openxmlformats.org/package/2006/content-types">
  <Default Extension="avi" ContentType="video/x-msvideo"/>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301" r:id="rId6"/>
    <p:sldId id="294" r:id="rId7"/>
    <p:sldId id="264" r:id="rId8"/>
    <p:sldId id="283" r:id="rId9"/>
    <p:sldId id="265" r:id="rId10"/>
    <p:sldId id="299" r:id="rId11"/>
    <p:sldId id="303" r:id="rId12"/>
    <p:sldId id="297" r:id="rId13"/>
    <p:sldId id="302" r:id="rId14"/>
    <p:sldId id="280" r:id="rId15"/>
    <p:sldId id="304"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803E1-C91D-4659-86D6-614972EEEC7F}" v="333" dt="2021-02-14T05:07:18.850"/>
    <p1510:client id="{B49CBF76-2B05-4A0F-8B6C-D10F2BAC4EDF}" v="115" dt="2021-02-14T05:33:02.692"/>
    <p1510:client id="{B5B443B2-4507-4822-B661-841221076E2F}" v="13" dt="2021-02-14T05:45:53.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9" d="100"/>
          <a:sy n="119" d="100"/>
        </p:scale>
        <p:origin x="10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2021/2/14</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2021/2/14</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8F177F-0EBC-4F27-86F2-9C0B27BF43C1}"/>
              </a:ext>
            </a:extLst>
          </p:cNvPr>
          <p:cNvPicPr>
            <a:picLocks noChangeAspect="1"/>
          </p:cNvPicPr>
          <p:nvPr/>
        </p:nvPicPr>
        <p:blipFill>
          <a:blip r:embed="rId2"/>
          <a:stretch>
            <a:fillRect/>
          </a:stretch>
        </p:blipFill>
        <p:spPr>
          <a:xfrm>
            <a:off x="4060723" y="3499543"/>
            <a:ext cx="5058208" cy="3330918"/>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56155" y="1017766"/>
            <a:ext cx="5234892" cy="5767405"/>
          </a:xfrm>
        </p:spPr>
        <p:txBody>
          <a:bodyPr>
            <a:normAutofit/>
          </a:bodyPr>
          <a:lstStyle/>
          <a:p>
            <a:pPr marL="0" indent="0">
              <a:buNone/>
            </a:pPr>
            <a:r>
              <a:rPr lang="ja-JP" altLang="en-US" dirty="0"/>
              <a:t>地震概要（気象庁発表資料より）</a:t>
            </a:r>
          </a:p>
          <a:p>
            <a:r>
              <a:rPr lang="en-US" altLang="ja-JP" dirty="0"/>
              <a:t>2021</a:t>
            </a:r>
            <a:r>
              <a:rPr lang="ja-JP" altLang="en-US" dirty="0"/>
              <a:t>年</a:t>
            </a:r>
            <a:r>
              <a:rPr lang="en-US" altLang="ja-JP" dirty="0"/>
              <a:t>2</a:t>
            </a:r>
            <a:r>
              <a:rPr lang="ja-JP" altLang="en-US" dirty="0"/>
              <a:t>月</a:t>
            </a:r>
            <a:r>
              <a:rPr lang="en-US" altLang="ja-JP" dirty="0"/>
              <a:t>13</a:t>
            </a:r>
            <a:r>
              <a:rPr lang="ja-JP" altLang="en-US" dirty="0"/>
              <a:t>日</a:t>
            </a:r>
            <a:r>
              <a:rPr lang="en-US" altLang="ja-JP" dirty="0"/>
              <a:t>23</a:t>
            </a:r>
            <a:r>
              <a:rPr lang="ja-JP" altLang="en-US" dirty="0"/>
              <a:t>時</a:t>
            </a:r>
            <a:r>
              <a:rPr lang="en-US" altLang="ja-JP" dirty="0"/>
              <a:t>07</a:t>
            </a:r>
            <a:r>
              <a:rPr lang="ja-JP" altLang="en-US" dirty="0"/>
              <a:t>分</a:t>
            </a:r>
          </a:p>
          <a:p>
            <a:r>
              <a:rPr lang="ja-JP" altLang="en-US" dirty="0"/>
              <a:t>マグニチュード</a:t>
            </a:r>
            <a:r>
              <a:rPr lang="en-US" altLang="ja-JP" dirty="0"/>
              <a:t>(M)</a:t>
            </a:r>
            <a:r>
              <a:rPr lang="ja-JP" altLang="en-US" dirty="0"/>
              <a:t>：</a:t>
            </a:r>
            <a:r>
              <a:rPr lang="en-US" altLang="ja-JP" dirty="0"/>
              <a:t>7.3</a:t>
            </a:r>
            <a:r>
              <a:rPr lang="ja-JP" altLang="en-US" dirty="0"/>
              <a:t>（暫定値）</a:t>
            </a:r>
            <a:endParaRPr lang="en-US" altLang="ja-JP" dirty="0"/>
          </a:p>
          <a:p>
            <a:r>
              <a:rPr lang="ja-JP" altLang="en-US" dirty="0"/>
              <a:t>震源の深さ：</a:t>
            </a:r>
            <a:r>
              <a:rPr lang="en-US" altLang="ja-JP" dirty="0"/>
              <a:t>55 km</a:t>
            </a:r>
            <a:r>
              <a:rPr lang="ja-JP" altLang="en-US" dirty="0"/>
              <a:t>（暫定値）</a:t>
            </a:r>
            <a:endParaRPr lang="en-US" altLang="ja-JP" dirty="0"/>
          </a:p>
          <a:p>
            <a:r>
              <a:rPr lang="ja-JP" altLang="en-US" dirty="0"/>
              <a:t>最大震度： </a:t>
            </a:r>
            <a:r>
              <a:rPr lang="en-US" altLang="ja-JP" dirty="0"/>
              <a:t>6</a:t>
            </a:r>
            <a:r>
              <a:rPr lang="ja-JP" altLang="en-US" dirty="0"/>
              <a:t>強（宮城県蔵王町、福島県国見町、相馬市、新地町）</a:t>
            </a:r>
            <a:endParaRPr lang="en-US" altLang="ja-JP" dirty="0"/>
          </a:p>
          <a:p>
            <a:endParaRPr lang="ja-JP" altLang="en-US" dirty="0"/>
          </a:p>
          <a:p>
            <a:pPr marL="0" indent="0">
              <a:buNone/>
            </a:pPr>
            <a:r>
              <a:rPr lang="ja-JP" altLang="en-US" dirty="0"/>
              <a:t>主な被害（報道より）</a:t>
            </a:r>
          </a:p>
          <a:p>
            <a:r>
              <a:rPr lang="ja-JP" altLang="en-US" dirty="0"/>
              <a:t>負傷者</a:t>
            </a:r>
            <a:endParaRPr lang="en-US" altLang="ja-JP" dirty="0"/>
          </a:p>
          <a:p>
            <a:r>
              <a:rPr lang="ja-JP" altLang="en-US" dirty="0"/>
              <a:t>停電</a:t>
            </a:r>
            <a:endParaRPr lang="en-US" altLang="ja-JP" dirty="0"/>
          </a:p>
          <a:p>
            <a:r>
              <a:rPr lang="ja-JP" altLang="en-US" dirty="0"/>
              <a:t>がけ崩れ、など</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2021</a:t>
            </a:r>
            <a:r>
              <a:rPr kumimoji="1" lang="ja-JP" altLang="en-US" dirty="0"/>
              <a:t>年</a:t>
            </a:r>
            <a:r>
              <a:rPr kumimoji="1" lang="en-US" altLang="ja-JP" dirty="0"/>
              <a:t>2</a:t>
            </a:r>
            <a:r>
              <a:rPr kumimoji="1" lang="ja-JP" altLang="en-US" dirty="0"/>
              <a:t>月</a:t>
            </a:r>
            <a:r>
              <a:rPr kumimoji="1" lang="en-US" altLang="ja-JP" dirty="0"/>
              <a:t>13</a:t>
            </a:r>
            <a:r>
              <a:rPr kumimoji="1" lang="ja-JP" altLang="en-US" dirty="0"/>
              <a:t>日</a:t>
            </a:r>
            <a:r>
              <a:rPr lang="ja-JP" altLang="en-US" dirty="0"/>
              <a:t>福島県沖</a:t>
            </a:r>
            <a:r>
              <a:rPr kumimoji="1" lang="ja-JP" altLang="en-US" dirty="0"/>
              <a:t>の地震</a:t>
            </a:r>
          </a:p>
        </p:txBody>
      </p:sp>
      <p:sp>
        <p:nvSpPr>
          <p:cNvPr id="12" name="正方形/長方形 11">
            <a:extLst>
              <a:ext uri="{FF2B5EF4-FFF2-40B4-BE49-F238E27FC236}">
                <a16:creationId xmlns:a16="http://schemas.microsoft.com/office/drawing/2014/main" id="{205185AE-C68D-494B-8B9E-D27935B349AF}"/>
              </a:ext>
            </a:extLst>
          </p:cNvPr>
          <p:cNvSpPr/>
          <p:nvPr/>
        </p:nvSpPr>
        <p:spPr>
          <a:xfrm>
            <a:off x="7002566" y="2546201"/>
            <a:ext cx="954107" cy="400110"/>
          </a:xfrm>
          <a:prstGeom prst="rect">
            <a:avLst/>
          </a:prstGeom>
        </p:spPr>
        <p:txBody>
          <a:bodyPr wrap="none">
            <a:spAutoFit/>
          </a:bodyPr>
          <a:lstStyle/>
          <a:p>
            <a:r>
              <a:rPr lang="ja-JP" altLang="en-US" sz="2000" dirty="0"/>
              <a:t>新地町</a:t>
            </a:r>
          </a:p>
        </p:txBody>
      </p:sp>
      <p:cxnSp>
        <p:nvCxnSpPr>
          <p:cNvPr id="13" name="直線矢印コネクタ 12">
            <a:extLst>
              <a:ext uri="{FF2B5EF4-FFF2-40B4-BE49-F238E27FC236}">
                <a16:creationId xmlns:a16="http://schemas.microsoft.com/office/drawing/2014/main" id="{DC5262A7-DD29-4A50-83D1-B4027C23DEE5}"/>
              </a:ext>
            </a:extLst>
          </p:cNvPr>
          <p:cNvCxnSpPr>
            <a:cxnSpLocks/>
            <a:endCxn id="12" idx="2"/>
          </p:cNvCxnSpPr>
          <p:nvPr/>
        </p:nvCxnSpPr>
        <p:spPr>
          <a:xfrm flipV="1">
            <a:off x="6938211" y="2946311"/>
            <a:ext cx="541409" cy="23716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ED92C14-DBB9-4B05-828F-A257864F3363}"/>
              </a:ext>
            </a:extLst>
          </p:cNvPr>
          <p:cNvSpPr/>
          <p:nvPr/>
        </p:nvSpPr>
        <p:spPr>
          <a:xfrm>
            <a:off x="5342021" y="1069641"/>
            <a:ext cx="3745824" cy="1077218"/>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2</a:t>
            </a:r>
            <a:r>
              <a:rPr lang="ja-JP" altLang="en-US" sz="1600" dirty="0">
                <a:latin typeface="ＭＳＰゴシック"/>
              </a:rPr>
              <a:t>月</a:t>
            </a:r>
            <a:r>
              <a:rPr lang="en-US" altLang="ja-JP" sz="1600" dirty="0">
                <a:latin typeface="ＭＳＰゴシック"/>
              </a:rPr>
              <a:t>13</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分頃の福島県沖の地震について－「平成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89</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）に加筆</a:t>
            </a:r>
            <a:endParaRPr lang="ja-JP" altLang="en-US" sz="1600" dirty="0"/>
          </a:p>
        </p:txBody>
      </p:sp>
      <p:cxnSp>
        <p:nvCxnSpPr>
          <p:cNvPr id="18" name="直線矢印コネクタ 17">
            <a:extLst>
              <a:ext uri="{FF2B5EF4-FFF2-40B4-BE49-F238E27FC236}">
                <a16:creationId xmlns:a16="http://schemas.microsoft.com/office/drawing/2014/main" id="{DA4CA589-8D86-41A7-AC7C-D9C978669486}"/>
              </a:ext>
            </a:extLst>
          </p:cNvPr>
          <p:cNvCxnSpPr>
            <a:cxnSpLocks/>
            <a:endCxn id="20" idx="2"/>
          </p:cNvCxnSpPr>
          <p:nvPr/>
        </p:nvCxnSpPr>
        <p:spPr>
          <a:xfrm flipH="1" flipV="1">
            <a:off x="6475836" y="3295259"/>
            <a:ext cx="69343" cy="1661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3D9724C-DACF-46A1-AD1F-E8053AB05601}"/>
              </a:ext>
            </a:extLst>
          </p:cNvPr>
          <p:cNvSpPr/>
          <p:nvPr/>
        </p:nvSpPr>
        <p:spPr>
          <a:xfrm>
            <a:off x="5998782" y="2895149"/>
            <a:ext cx="954107" cy="400110"/>
          </a:xfrm>
          <a:prstGeom prst="rect">
            <a:avLst/>
          </a:prstGeom>
        </p:spPr>
        <p:txBody>
          <a:bodyPr wrap="none">
            <a:spAutoFit/>
          </a:bodyPr>
          <a:lstStyle/>
          <a:p>
            <a:r>
              <a:rPr lang="ja-JP" altLang="en-US" sz="2000" dirty="0"/>
              <a:t>蔵王町</a:t>
            </a:r>
          </a:p>
        </p:txBody>
      </p:sp>
      <p:cxnSp>
        <p:nvCxnSpPr>
          <p:cNvPr id="21" name="直線矢印コネクタ 20">
            <a:extLst>
              <a:ext uri="{FF2B5EF4-FFF2-40B4-BE49-F238E27FC236}">
                <a16:creationId xmlns:a16="http://schemas.microsoft.com/office/drawing/2014/main" id="{5F6046A1-C2B3-48F5-8595-5507F6BDA131}"/>
              </a:ext>
            </a:extLst>
          </p:cNvPr>
          <p:cNvCxnSpPr>
            <a:cxnSpLocks/>
            <a:endCxn id="23" idx="2"/>
          </p:cNvCxnSpPr>
          <p:nvPr/>
        </p:nvCxnSpPr>
        <p:spPr>
          <a:xfrm flipH="1" flipV="1">
            <a:off x="5770224" y="2753405"/>
            <a:ext cx="601246" cy="256129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E95F953-084E-4C50-989A-0BDA22CADC04}"/>
              </a:ext>
            </a:extLst>
          </p:cNvPr>
          <p:cNvSpPr/>
          <p:nvPr/>
        </p:nvSpPr>
        <p:spPr>
          <a:xfrm>
            <a:off x="5293170" y="2353295"/>
            <a:ext cx="954107" cy="400110"/>
          </a:xfrm>
          <a:prstGeom prst="rect">
            <a:avLst/>
          </a:prstGeom>
        </p:spPr>
        <p:txBody>
          <a:bodyPr wrap="none">
            <a:spAutoFit/>
          </a:bodyPr>
          <a:lstStyle/>
          <a:p>
            <a:r>
              <a:rPr lang="ja-JP" altLang="en-US" sz="2000" dirty="0"/>
              <a:t>国見町</a:t>
            </a:r>
          </a:p>
        </p:txBody>
      </p:sp>
      <p:cxnSp>
        <p:nvCxnSpPr>
          <p:cNvPr id="19" name="直線矢印コネクタ 18">
            <a:extLst>
              <a:ext uri="{FF2B5EF4-FFF2-40B4-BE49-F238E27FC236}">
                <a16:creationId xmlns:a16="http://schemas.microsoft.com/office/drawing/2014/main" id="{92229930-76E7-438C-A753-8B62B7F79635}"/>
              </a:ext>
            </a:extLst>
          </p:cNvPr>
          <p:cNvCxnSpPr>
            <a:cxnSpLocks/>
            <a:endCxn id="22" idx="2"/>
          </p:cNvCxnSpPr>
          <p:nvPr/>
        </p:nvCxnSpPr>
        <p:spPr>
          <a:xfrm flipV="1">
            <a:off x="6903212" y="3429000"/>
            <a:ext cx="1530515" cy="20859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F61FF7C-BD36-4ECD-BC99-88EC83228EB2}"/>
              </a:ext>
            </a:extLst>
          </p:cNvPr>
          <p:cNvSpPr/>
          <p:nvPr/>
        </p:nvSpPr>
        <p:spPr>
          <a:xfrm>
            <a:off x="7956673" y="3028890"/>
            <a:ext cx="954107" cy="400110"/>
          </a:xfrm>
          <a:prstGeom prst="rect">
            <a:avLst/>
          </a:prstGeom>
        </p:spPr>
        <p:txBody>
          <a:bodyPr wrap="none">
            <a:spAutoFit/>
          </a:bodyPr>
          <a:lstStyle/>
          <a:p>
            <a:r>
              <a:rPr lang="ja-JP" altLang="en-US" sz="2000" dirty="0"/>
              <a:t>相馬市</a:t>
            </a:r>
          </a:p>
        </p:txBody>
      </p:sp>
      <p:sp>
        <p:nvSpPr>
          <p:cNvPr id="29" name="正方形/長方形 28">
            <a:extLst>
              <a:ext uri="{FF2B5EF4-FFF2-40B4-BE49-F238E27FC236}">
                <a16:creationId xmlns:a16="http://schemas.microsoft.com/office/drawing/2014/main" id="{ABAD6DA9-AB06-4A1E-BA9D-EAF0AE070006}"/>
              </a:ext>
            </a:extLst>
          </p:cNvPr>
          <p:cNvSpPr/>
          <p:nvPr/>
        </p:nvSpPr>
        <p:spPr>
          <a:xfrm>
            <a:off x="7713569" y="5772608"/>
            <a:ext cx="697627" cy="400110"/>
          </a:xfrm>
          <a:prstGeom prst="rect">
            <a:avLst/>
          </a:prstGeom>
        </p:spPr>
        <p:txBody>
          <a:bodyPr wrap="none">
            <a:spAutoFit/>
          </a:bodyPr>
          <a:lstStyle/>
          <a:p>
            <a:r>
              <a:rPr lang="ja-JP" altLang="en-US" sz="2000" dirty="0"/>
              <a:t>震央</a:t>
            </a:r>
          </a:p>
        </p:txBody>
      </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3057525" cy="2464201"/>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16" name="正方形/長方形 15">
            <a:extLst>
              <a:ext uri="{FF2B5EF4-FFF2-40B4-BE49-F238E27FC236}">
                <a16:creationId xmlns:a16="http://schemas.microsoft.com/office/drawing/2014/main" id="{32194211-5A37-463E-AC9D-3ECAD401D87B}"/>
              </a:ext>
            </a:extLst>
          </p:cNvPr>
          <p:cNvSpPr/>
          <p:nvPr/>
        </p:nvSpPr>
        <p:spPr>
          <a:xfrm>
            <a:off x="4095751" y="107256"/>
            <a:ext cx="4704004" cy="830997"/>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2</a:t>
            </a:r>
            <a:r>
              <a:rPr lang="ja-JP" altLang="en-US" sz="1600" dirty="0">
                <a:latin typeface="ＭＳＰゴシック"/>
              </a:rPr>
              <a:t>月</a:t>
            </a:r>
            <a:r>
              <a:rPr lang="en-US" altLang="ja-JP" sz="1600" dirty="0">
                <a:latin typeface="ＭＳＰゴシック"/>
              </a:rPr>
              <a:t>13</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分頃の福島県沖の地震について－「平成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89</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a:t>
            </a:r>
            <a:endParaRPr lang="ja-JP" altLang="en-US" sz="16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66127" y="1112184"/>
            <a:ext cx="5193636" cy="5448159"/>
          </a:xfrm>
          <a:prstGeom prst="rect">
            <a:avLst/>
          </a:prstGeom>
        </p:spPr>
      </p:pic>
      <p:pic>
        <p:nvPicPr>
          <p:cNvPr id="4" name="図 3">
            <a:extLst>
              <a:ext uri="{FF2B5EF4-FFF2-40B4-BE49-F238E27FC236}">
                <a16:creationId xmlns:a16="http://schemas.microsoft.com/office/drawing/2014/main" id="{1AA037A3-0813-4417-9109-1FCB3D33B69F}"/>
              </a:ext>
            </a:extLst>
          </p:cNvPr>
          <p:cNvPicPr>
            <a:picLocks noChangeAspect="1"/>
          </p:cNvPicPr>
          <p:nvPr/>
        </p:nvPicPr>
        <p:blipFill>
          <a:blip r:embed="rId3"/>
          <a:stretch>
            <a:fillRect/>
          </a:stretch>
        </p:blipFill>
        <p:spPr>
          <a:xfrm>
            <a:off x="0" y="6591522"/>
            <a:ext cx="9144000" cy="266478"/>
          </a:xfrm>
          <a:prstGeom prst="rect">
            <a:avLst/>
          </a:prstGeom>
        </p:spPr>
      </p:pic>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92081"/>
            <a:ext cx="4328157" cy="562295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070" y="1017671"/>
            <a:ext cx="4365278"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1077218"/>
          </a:xfrm>
          <a:prstGeom prst="rect">
            <a:avLst/>
          </a:prstGeom>
        </p:spPr>
        <p:txBody>
          <a:bodyPr wrap="square">
            <a:spAutoFit/>
          </a:bodyPr>
          <a:lstStyle/>
          <a:p>
            <a:r>
              <a:rPr kumimoji="1" lang="ja-JP" altLang="en-US" sz="1600" dirty="0"/>
              <a:t>防災科学技術研究所</a:t>
            </a:r>
            <a:r>
              <a:rPr kumimoji="1" lang="en-US" altLang="ja-JP" sz="1600" dirty="0"/>
              <a:t>K-NET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76534" y="1732808"/>
            <a:ext cx="308862" cy="4729323"/>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73437" y="1800225"/>
            <a:ext cx="751213" cy="4528758"/>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6863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4381261"/>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5898233"/>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125945" y="2044520"/>
            <a:ext cx="1256808" cy="4028343"/>
            <a:chOff x="747589" y="953787"/>
            <a:chExt cx="2281557"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767556" cy="460496"/>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6"/>
              <a:ext cx="1767556" cy="460496"/>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2" y="3337394"/>
              <a:ext cx="1804192" cy="460496"/>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Tree>
    <p:extLst>
      <p:ext uri="{BB962C8B-B14F-4D97-AF65-F5344CB8AC3E}">
        <p14:creationId xmlns:p14="http://schemas.microsoft.com/office/powerpoint/2010/main" val="10985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210213230803">
            <a:hlinkClick r:id="" action="ppaction://media"/>
            <a:extLst>
              <a:ext uri="{FF2B5EF4-FFF2-40B4-BE49-F238E27FC236}">
                <a16:creationId xmlns:a16="http://schemas.microsoft.com/office/drawing/2014/main" id="{9E7F6C46-3F4D-4BA9-BCFA-D49DC0E68B3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03219" y="1588928"/>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https://www.hinet.bosai.go.jp/AQUA/max_amp.php?y=2021&amp;m=02</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891538" y="5999747"/>
            <a:ext cx="659863" cy="8582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DE0A4-E241-491D-814E-0BACD54F3854}"/>
              </a:ext>
            </a:extLst>
          </p:cNvPr>
          <p:cNvSpPr>
            <a:spLocks noGrp="1"/>
          </p:cNvSpPr>
          <p:nvPr>
            <p:ph type="title"/>
          </p:nvPr>
        </p:nvSpPr>
        <p:spPr/>
        <p:txBody>
          <a:bodyPr/>
          <a:lstStyle/>
          <a:p>
            <a:r>
              <a:rPr kumimoji="1" lang="en-US" altLang="ja-JP" dirty="0"/>
              <a:t>2011</a:t>
            </a:r>
            <a:r>
              <a:rPr kumimoji="1" lang="ja-JP" altLang="en-US" dirty="0"/>
              <a:t>年東北地方太平洋沖地震の余震</a:t>
            </a:r>
          </a:p>
        </p:txBody>
      </p:sp>
      <p:pic>
        <p:nvPicPr>
          <p:cNvPr id="5" name="図 4">
            <a:extLst>
              <a:ext uri="{FF2B5EF4-FFF2-40B4-BE49-F238E27FC236}">
                <a16:creationId xmlns:a16="http://schemas.microsoft.com/office/drawing/2014/main" id="{2A11AFD1-9D6B-4177-A81C-8BE1C5A21D53}"/>
              </a:ext>
            </a:extLst>
          </p:cNvPr>
          <p:cNvPicPr>
            <a:picLocks noChangeAspect="1"/>
          </p:cNvPicPr>
          <p:nvPr/>
        </p:nvPicPr>
        <p:blipFill>
          <a:blip r:embed="rId2"/>
          <a:stretch>
            <a:fillRect/>
          </a:stretch>
        </p:blipFill>
        <p:spPr>
          <a:xfrm>
            <a:off x="550535" y="3688537"/>
            <a:ext cx="7593840" cy="3169463"/>
          </a:xfrm>
          <a:prstGeom prst="rect">
            <a:avLst/>
          </a:prstGeom>
        </p:spPr>
      </p:pic>
      <p:pic>
        <p:nvPicPr>
          <p:cNvPr id="10" name="図 9">
            <a:extLst>
              <a:ext uri="{FF2B5EF4-FFF2-40B4-BE49-F238E27FC236}">
                <a16:creationId xmlns:a16="http://schemas.microsoft.com/office/drawing/2014/main" id="{5D8CF5B8-4D5C-4E36-AEEF-3CCD11D1212F}"/>
              </a:ext>
            </a:extLst>
          </p:cNvPr>
          <p:cNvPicPr>
            <a:picLocks noChangeAspect="1"/>
          </p:cNvPicPr>
          <p:nvPr/>
        </p:nvPicPr>
        <p:blipFill>
          <a:blip r:embed="rId3"/>
          <a:stretch>
            <a:fillRect/>
          </a:stretch>
        </p:blipFill>
        <p:spPr>
          <a:xfrm>
            <a:off x="83310" y="703642"/>
            <a:ext cx="3040890" cy="3112532"/>
          </a:xfrm>
          <a:prstGeom prst="rect">
            <a:avLst/>
          </a:prstGeom>
        </p:spPr>
      </p:pic>
      <p:sp>
        <p:nvSpPr>
          <p:cNvPr id="17" name="正方形/長方形 16">
            <a:extLst>
              <a:ext uri="{FF2B5EF4-FFF2-40B4-BE49-F238E27FC236}">
                <a16:creationId xmlns:a16="http://schemas.microsoft.com/office/drawing/2014/main" id="{5F77CCFD-D586-40AB-B692-D673C253A3FF}"/>
              </a:ext>
            </a:extLst>
          </p:cNvPr>
          <p:cNvSpPr/>
          <p:nvPr/>
        </p:nvSpPr>
        <p:spPr>
          <a:xfrm>
            <a:off x="1200150" y="4281213"/>
            <a:ext cx="4724400" cy="830997"/>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2</a:t>
            </a:r>
            <a:r>
              <a:rPr lang="ja-JP" altLang="en-US" sz="1600" dirty="0">
                <a:latin typeface="ＭＳＰゴシック"/>
              </a:rPr>
              <a:t>月</a:t>
            </a:r>
            <a:r>
              <a:rPr lang="en-US" altLang="ja-JP" sz="1600" dirty="0">
                <a:latin typeface="ＭＳＰゴシック"/>
              </a:rPr>
              <a:t>13</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分頃の福島県沖の地震について－「平成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89</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a:t>
            </a:r>
            <a:endParaRPr lang="ja-JP" altLang="en-US" sz="1600" dirty="0"/>
          </a:p>
        </p:txBody>
      </p:sp>
      <p:sp>
        <p:nvSpPr>
          <p:cNvPr id="20" name="正方形/長方形 19">
            <a:extLst>
              <a:ext uri="{FF2B5EF4-FFF2-40B4-BE49-F238E27FC236}">
                <a16:creationId xmlns:a16="http://schemas.microsoft.com/office/drawing/2014/main" id="{74D6F5AB-C80B-4BF1-83F0-B8758E1AD2BE}"/>
              </a:ext>
            </a:extLst>
          </p:cNvPr>
          <p:cNvSpPr/>
          <p:nvPr/>
        </p:nvSpPr>
        <p:spPr>
          <a:xfrm>
            <a:off x="3207510" y="745827"/>
            <a:ext cx="5936491" cy="2864310"/>
          </a:xfrm>
          <a:prstGeom prst="rect">
            <a:avLst/>
          </a:prstGeom>
        </p:spPr>
        <p:txBody>
          <a:bodyPr wrap="square">
            <a:spAutoFit/>
          </a:bodyPr>
          <a:lstStyle/>
          <a:p>
            <a:pPr>
              <a:lnSpc>
                <a:spcPct val="130000"/>
              </a:lnSpc>
            </a:pPr>
            <a:r>
              <a:rPr lang="ja-JP" altLang="en-US" sz="2000" dirty="0"/>
              <a:t>気象庁では、左図の青い枠で発生した地震を余震と見なしている。余震の</a:t>
            </a:r>
            <a:r>
              <a:rPr lang="ja-JP" altLang="en-US" sz="2000" dirty="0">
                <a:solidFill>
                  <a:srgbClr val="C00000"/>
                </a:solidFill>
              </a:rPr>
              <a:t>数</a:t>
            </a:r>
            <a:r>
              <a:rPr lang="ja-JP" altLang="en-US" sz="2000" dirty="0"/>
              <a:t>は時間とともに減る（下図）。しかし、東北地方太平洋沖地震の前に比べればまだ多い。一方、地震は</a:t>
            </a:r>
            <a:r>
              <a:rPr lang="en-US" altLang="ja-JP" sz="2000" dirty="0"/>
              <a:t>M</a:t>
            </a:r>
            <a:r>
              <a:rPr lang="ja-JP" altLang="en-US" sz="2000" dirty="0"/>
              <a:t>が</a:t>
            </a:r>
            <a:r>
              <a:rPr lang="en-US" altLang="ja-JP" sz="2000" dirty="0"/>
              <a:t>1</a:t>
            </a:r>
            <a:r>
              <a:rPr lang="ja-JP" altLang="en-US" sz="2000" dirty="0"/>
              <a:t>大きくなると数がおよそ</a:t>
            </a:r>
            <a:r>
              <a:rPr lang="en-US" altLang="ja-JP" sz="2000" dirty="0"/>
              <a:t>10</a:t>
            </a:r>
            <a:r>
              <a:rPr lang="ja-JP" altLang="en-US" sz="2000" dirty="0"/>
              <a:t>分の</a:t>
            </a:r>
            <a:r>
              <a:rPr lang="en-US" altLang="ja-JP" sz="2000" dirty="0"/>
              <a:t>1</a:t>
            </a:r>
            <a:r>
              <a:rPr lang="ja-JP" altLang="en-US" sz="2000" dirty="0"/>
              <a:t>になるという法則がある。余震でもこの法則が成り立っているので、</a:t>
            </a:r>
            <a:r>
              <a:rPr lang="ja-JP" altLang="en-US" sz="2000" dirty="0">
                <a:solidFill>
                  <a:srgbClr val="C00000"/>
                </a:solidFill>
              </a:rPr>
              <a:t>数</a:t>
            </a:r>
            <a:r>
              <a:rPr lang="ja-JP" altLang="en-US" sz="2000" dirty="0"/>
              <a:t>は減っても、大きい</a:t>
            </a:r>
            <a:r>
              <a:rPr lang="en-US" altLang="ja-JP" sz="2000" dirty="0"/>
              <a:t>M</a:t>
            </a:r>
            <a:r>
              <a:rPr lang="ja-JP" altLang="en-US" sz="2000" dirty="0"/>
              <a:t>の地震も一定の割合で発生する。</a:t>
            </a:r>
            <a:endParaRPr lang="en-US" altLang="ja-JP" sz="2000" dirty="0"/>
          </a:p>
        </p:txBody>
      </p:sp>
    </p:spTree>
    <p:extLst>
      <p:ext uri="{BB962C8B-B14F-4D97-AF65-F5344CB8AC3E}">
        <p14:creationId xmlns:p14="http://schemas.microsoft.com/office/powerpoint/2010/main" val="388792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のデータとアプリケーションソフト</a:t>
            </a:r>
            <a:r>
              <a:rPr kumimoji="1" lang="en-US" altLang="ja-JP" sz="1400" dirty="0"/>
              <a:t>Strong Motion Data Analysis 2</a:t>
            </a:r>
            <a:r>
              <a:rPr kumimoji="1" lang="ja-JP" altLang="en-US" sz="1400" dirty="0"/>
              <a:t>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232352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p:txBody>
      </p:sp>
    </p:spTree>
    <p:extLst>
      <p:ext uri="{BB962C8B-B14F-4D97-AF65-F5344CB8AC3E}">
        <p14:creationId xmlns:p14="http://schemas.microsoft.com/office/powerpoint/2010/main" val="84537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1783" y="1092081"/>
            <a:ext cx="4328157" cy="562295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070" y="1017671"/>
            <a:ext cx="4365278" cy="5771772"/>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44518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76534" y="1349055"/>
            <a:ext cx="295661" cy="5113075"/>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270633"/>
            <a:ext cx="875038" cy="5058349"/>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1901" y="2686386"/>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62835" y="4381261"/>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62639" y="5898233"/>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125945" y="-923922"/>
            <a:ext cx="1787361" cy="6996785"/>
            <a:chOff x="747589" y="953787"/>
            <a:chExt cx="1868110"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grpSp>
        <p:nvGrpSpPr>
          <p:cNvPr id="34" name="グループ化 33">
            <a:extLst>
              <a:ext uri="{FF2B5EF4-FFF2-40B4-BE49-F238E27FC236}">
                <a16:creationId xmlns:a16="http://schemas.microsoft.com/office/drawing/2014/main" id="{5BEF7695-EFCA-47F1-9E4A-A80AA7B1B256}"/>
              </a:ext>
            </a:extLst>
          </p:cNvPr>
          <p:cNvGrpSpPr/>
          <p:nvPr/>
        </p:nvGrpSpPr>
        <p:grpSpPr>
          <a:xfrm>
            <a:off x="722834" y="1324207"/>
            <a:ext cx="3610449" cy="5512021"/>
            <a:chOff x="737406" y="1250170"/>
            <a:chExt cx="3685935" cy="5251781"/>
          </a:xfrm>
        </p:grpSpPr>
        <p:cxnSp>
          <p:nvCxnSpPr>
            <p:cNvPr id="39" name="直線コネクタ 38">
              <a:extLst>
                <a:ext uri="{FF2B5EF4-FFF2-40B4-BE49-F238E27FC236}">
                  <a16:creationId xmlns:a16="http://schemas.microsoft.com/office/drawing/2014/main" id="{64752827-B0DC-4CD1-8A9F-2E99F101A510}"/>
                </a:ext>
              </a:extLst>
            </p:cNvPr>
            <p:cNvCxnSpPr/>
            <p:nvPr/>
          </p:nvCxnSpPr>
          <p:spPr>
            <a:xfrm>
              <a:off x="770813" y="577462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57C0E07-8881-4804-B428-8C7729BD1228}"/>
                </a:ext>
              </a:extLst>
            </p:cNvPr>
            <p:cNvCxnSpPr/>
            <p:nvPr/>
          </p:nvCxnSpPr>
          <p:spPr>
            <a:xfrm>
              <a:off x="737406" y="5060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215025A-BCC3-45EA-ADEF-250C07929BEB}"/>
                </a:ext>
              </a:extLst>
            </p:cNvPr>
            <p:cNvCxnSpPr/>
            <p:nvPr/>
          </p:nvCxnSpPr>
          <p:spPr>
            <a:xfrm>
              <a:off x="780338" y="4298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FEBE338-10D3-4E19-9DF9-739947A7B01B}"/>
                </a:ext>
              </a:extLst>
            </p:cNvPr>
            <p:cNvCxnSpPr/>
            <p:nvPr/>
          </p:nvCxnSpPr>
          <p:spPr>
            <a:xfrm>
              <a:off x="803129" y="35457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8484467-5C11-4A9F-84A8-6D5224FF1892}"/>
                </a:ext>
              </a:extLst>
            </p:cNvPr>
            <p:cNvCxnSpPr/>
            <p:nvPr/>
          </p:nvCxnSpPr>
          <p:spPr>
            <a:xfrm>
              <a:off x="799388" y="27456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778E419-7E75-4856-8A5A-6BE54A06210A}"/>
                </a:ext>
              </a:extLst>
            </p:cNvPr>
            <p:cNvCxnSpPr/>
            <p:nvPr/>
          </p:nvCxnSpPr>
          <p:spPr>
            <a:xfrm>
              <a:off x="780338" y="203747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3EBFEDD-17C1-4F2B-93A2-5A24AAF2E0BF}"/>
                </a:ext>
              </a:extLst>
            </p:cNvPr>
            <p:cNvCxnSpPr/>
            <p:nvPr/>
          </p:nvCxnSpPr>
          <p:spPr>
            <a:xfrm>
              <a:off x="789190" y="126930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F44FF3-6657-437F-8E67-E5A0B6D951F4}"/>
                </a:ext>
              </a:extLst>
            </p:cNvPr>
            <p:cNvCxnSpPr>
              <a:cxnSpLocks/>
            </p:cNvCxnSpPr>
            <p:nvPr/>
          </p:nvCxnSpPr>
          <p:spPr>
            <a:xfrm flipV="1">
              <a:off x="7993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65D3E05-F40F-46A8-9CEB-CBE8ACF7DEBB}"/>
                </a:ext>
              </a:extLst>
            </p:cNvPr>
            <p:cNvCxnSpPr>
              <a:cxnSpLocks/>
            </p:cNvCxnSpPr>
            <p:nvPr/>
          </p:nvCxnSpPr>
          <p:spPr>
            <a:xfrm flipV="1">
              <a:off x="1380413"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1F81A753-8DD6-4BC3-8233-BB260DF95238}"/>
                </a:ext>
              </a:extLst>
            </p:cNvPr>
            <p:cNvCxnSpPr>
              <a:cxnSpLocks/>
            </p:cNvCxnSpPr>
            <p:nvPr/>
          </p:nvCxnSpPr>
          <p:spPr>
            <a:xfrm flipV="1">
              <a:off x="19804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B48DAD5-4B82-4418-A79C-0026485182DD}"/>
                </a:ext>
              </a:extLst>
            </p:cNvPr>
            <p:cNvCxnSpPr>
              <a:cxnSpLocks/>
            </p:cNvCxnSpPr>
            <p:nvPr/>
          </p:nvCxnSpPr>
          <p:spPr>
            <a:xfrm flipV="1">
              <a:off x="257103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0C15366-D4B1-41BC-9461-F751653404E8}"/>
                </a:ext>
              </a:extLst>
            </p:cNvPr>
            <p:cNvCxnSpPr>
              <a:cxnSpLocks/>
            </p:cNvCxnSpPr>
            <p:nvPr/>
          </p:nvCxnSpPr>
          <p:spPr>
            <a:xfrm flipV="1">
              <a:off x="3180638" y="128835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FDC39C1-6443-4554-A96E-287EEC95E3EE}"/>
                </a:ext>
              </a:extLst>
            </p:cNvPr>
            <p:cNvCxnSpPr>
              <a:cxnSpLocks/>
            </p:cNvCxnSpPr>
            <p:nvPr/>
          </p:nvCxnSpPr>
          <p:spPr>
            <a:xfrm flipV="1">
              <a:off x="3753533" y="1250170"/>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79AFE8FC-13A4-446F-9B38-C7167FC1F234}"/>
                </a:ext>
              </a:extLst>
            </p:cNvPr>
            <p:cNvCxnSpPr/>
            <p:nvPr/>
          </p:nvCxnSpPr>
          <p:spPr>
            <a:xfrm>
              <a:off x="760932" y="6501951"/>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938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15B947-B489-4FA7-9239-82B954559F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154" y="1650346"/>
            <a:ext cx="4224293" cy="5196792"/>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87807"/>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99542"/>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754326"/>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en-US" altLang="ja-JP" dirty="0"/>
              <a:t>1,000,000</a:t>
            </a:r>
            <a:r>
              <a:rPr kumimoji="1" lang="ja-JP" altLang="en-US" dirty="0"/>
              <a:t>人と推定されている。</a:t>
            </a:r>
            <a:endParaRPr kumimoji="1" lang="en-US" altLang="ja-JP" dirty="0"/>
          </a:p>
          <a:p>
            <a:r>
              <a:rPr kumimoji="1" lang="ja-JP" altLang="en-US" dirty="0"/>
              <a:t>うち震度</a:t>
            </a:r>
            <a:r>
              <a:rPr kumimoji="1" lang="en-US" altLang="ja-JP" dirty="0"/>
              <a:t>6</a:t>
            </a:r>
            <a:r>
              <a:rPr kumimoji="1" lang="ja-JP" altLang="en-US" dirty="0"/>
              <a:t>強以上は</a:t>
            </a:r>
            <a:r>
              <a:rPr kumimoji="1" lang="en-US" altLang="ja-JP" dirty="0"/>
              <a:t>50,000</a:t>
            </a:r>
            <a:r>
              <a:rPr kumimoji="1" lang="ja-JP" altLang="en-US" dirty="0"/>
              <a:t>人。</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979032"/>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5590" y="1899128"/>
            <a:ext cx="4868409" cy="4937254"/>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グラフ, 散布図&#10;&#10;自動的に生成された説明">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925" y="903423"/>
            <a:ext cx="6407037" cy="5954578"/>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背景：東北地方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30" y="938253"/>
            <a:ext cx="2424804" cy="5227650"/>
          </a:xfrm>
          <a:prstGeom prst="rect">
            <a:avLst/>
          </a:prstGeom>
          <a:noFill/>
        </p:spPr>
        <p:txBody>
          <a:bodyPr wrap="square" rtlCol="0">
            <a:spAutoFit/>
          </a:bodyPr>
          <a:lstStyle/>
          <a:p>
            <a:pPr>
              <a:lnSpc>
                <a:spcPct val="150000"/>
              </a:lnSpc>
            </a:pPr>
            <a:r>
              <a:rPr kumimoji="1" lang="ja-JP" altLang="en-US" sz="1600" dirty="0"/>
              <a:t>東北日本の下には東から太平洋プレートが沈み込んでいる。そのプレート境界では</a:t>
            </a:r>
            <a:r>
              <a:rPr kumimoji="1" lang="en-US" altLang="ja-JP" sz="1600" dirty="0"/>
              <a:t>2011</a:t>
            </a:r>
            <a:r>
              <a:rPr kumimoji="1" lang="ja-JP" altLang="en-US" sz="1600" dirty="0"/>
              <a:t>年東北地方太平洋沖地震など大地震が多く発生している。日本海東縁部も</a:t>
            </a:r>
            <a:r>
              <a:rPr kumimoji="1" lang="en-US" altLang="ja-JP" sz="1600" dirty="0"/>
              <a:t>2</a:t>
            </a:r>
            <a:r>
              <a:rPr kumimoji="1" lang="ja-JP" altLang="en-US" sz="1600" dirty="0"/>
              <a:t>つのプレートに押されているひずみ集中帯でプレート境界になりつつあると考えられており、ここでも大地震が発生している。内陸では活断層が発達しており、内陸の地震も多い。</a:t>
            </a:r>
            <a:endParaRPr kumimoji="1" lang="en-US" altLang="ja-JP" sz="1600" dirty="0"/>
          </a:p>
        </p:txBody>
      </p:sp>
      <p:sp>
        <p:nvSpPr>
          <p:cNvPr id="17" name="楕円 16">
            <a:extLst>
              <a:ext uri="{FF2B5EF4-FFF2-40B4-BE49-F238E27FC236}">
                <a16:creationId xmlns:a16="http://schemas.microsoft.com/office/drawing/2014/main" id="{0CA85644-A14B-4D15-8999-31297DE7C82C}"/>
              </a:ext>
            </a:extLst>
          </p:cNvPr>
          <p:cNvSpPr/>
          <p:nvPr/>
        </p:nvSpPr>
        <p:spPr>
          <a:xfrm>
            <a:off x="5166847" y="4076309"/>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3393535" y="4375378"/>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3"/>
            <a:endCxn id="21" idx="3"/>
          </p:cNvCxnSpPr>
          <p:nvPr/>
        </p:nvCxnSpPr>
        <p:spPr>
          <a:xfrm flipH="1">
            <a:off x="4732363" y="4283656"/>
            <a:ext cx="469466" cy="276388"/>
          </a:xfrm>
          <a:prstGeom prst="straightConnector1">
            <a:avLst/>
          </a:prstGeom>
          <a:ln w="25400">
            <a:solidFill>
              <a:schemeClr val="bg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109239" y="4041083"/>
            <a:ext cx="3641558" cy="1530458"/>
          </a:xfrm>
        </p:spPr>
        <p:txBody>
          <a:bodyPr>
            <a:normAutofit/>
          </a:bodyPr>
          <a:lstStyle/>
          <a:p>
            <a:pPr marL="0" indent="0">
              <a:lnSpc>
                <a:spcPct val="150000"/>
              </a:lnSpc>
              <a:buNone/>
            </a:pPr>
            <a:r>
              <a:rPr lang="ja-JP" altLang="en-US" sz="2000" dirty="0"/>
              <a:t>今回の地震は、沈み込んだ海洋プレートの中で起こった地震と考えられる。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5364749" y="3102830"/>
            <a:ext cx="926156" cy="93825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5615310" y="3304345"/>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p:cNvCxnSpPr>
          <p:nvPr/>
        </p:nvCxnSpPr>
        <p:spPr>
          <a:xfrm flipH="1">
            <a:off x="3630291" y="3571956"/>
            <a:ext cx="2084709" cy="67064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896" y="1804699"/>
            <a:ext cx="8022784" cy="3372820"/>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337504" y="2821392"/>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647974" cy="369332"/>
          </a:xfrm>
          <a:prstGeom prst="rect">
            <a:avLst/>
          </a:prstGeom>
        </p:spPr>
        <p:txBody>
          <a:bodyPr wrap="none">
            <a:spAutoFit/>
          </a:bodyPr>
          <a:lstStyle/>
          <a:p>
            <a:r>
              <a:rPr lang="ja-JP" altLang="en-US" dirty="0"/>
              <a:t>「福島県の地震活動の特徴」（地震調査研究推進本部）に加筆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https://www.jishin.go.jp/regional_seismicity/rs_tohoku/p07_fukushima/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3663763" y="1713291"/>
            <a:ext cx="595817" cy="113271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746082" y="1336686"/>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sp>
        <p:nvSpPr>
          <p:cNvPr id="35" name="正方形/長方形 34">
            <a:extLst>
              <a:ext uri="{FF2B5EF4-FFF2-40B4-BE49-F238E27FC236}">
                <a16:creationId xmlns:a16="http://schemas.microsoft.com/office/drawing/2014/main" id="{9BE25E3F-B85D-4558-9AFC-3C9E93E25782}"/>
              </a:ext>
            </a:extLst>
          </p:cNvPr>
          <p:cNvSpPr/>
          <p:nvPr/>
        </p:nvSpPr>
        <p:spPr>
          <a:xfrm>
            <a:off x="5201158" y="5093830"/>
            <a:ext cx="2845561" cy="883512"/>
          </a:xfrm>
          <a:prstGeom prst="rect">
            <a:avLst/>
          </a:prstGeom>
        </p:spPr>
        <p:txBody>
          <a:bodyPr wrap="square">
            <a:spAutoFit/>
          </a:bodyPr>
          <a:lstStyle/>
          <a:p>
            <a:pPr>
              <a:lnSpc>
                <a:spcPct val="150000"/>
              </a:lnSpc>
            </a:pPr>
            <a:r>
              <a:rPr kumimoji="1" lang="en-US" altLang="ja-JP" dirty="0"/>
              <a:t>1938</a:t>
            </a:r>
            <a:r>
              <a:rPr kumimoji="1" lang="ja-JP" altLang="en-US" dirty="0"/>
              <a:t>年福島県東方沖地震（本震）</a:t>
            </a:r>
            <a:r>
              <a:rPr kumimoji="1" lang="en-US" altLang="ja-JP" dirty="0"/>
              <a:t>M7.5</a:t>
            </a:r>
            <a:endParaRPr kumimoji="1" lang="ja-JP" altLang="en-US" dirty="0"/>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V="1">
            <a:off x="5201159" y="2830848"/>
            <a:ext cx="1108201" cy="41029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5494020" y="2913995"/>
            <a:ext cx="815340" cy="73132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6343649" y="2135591"/>
            <a:ext cx="2705609" cy="883512"/>
          </a:xfrm>
          <a:prstGeom prst="rect">
            <a:avLst/>
          </a:prstGeom>
        </p:spPr>
        <p:txBody>
          <a:bodyPr wrap="square">
            <a:spAutoFit/>
          </a:bodyPr>
          <a:lstStyle/>
          <a:p>
            <a:pPr>
              <a:lnSpc>
                <a:spcPct val="150000"/>
              </a:lnSpc>
            </a:pPr>
            <a:r>
              <a:rPr kumimoji="1" lang="en-US" altLang="ja-JP" dirty="0"/>
              <a:t>1938</a:t>
            </a:r>
            <a:r>
              <a:rPr kumimoji="1" lang="ja-JP" altLang="en-US" dirty="0"/>
              <a:t>年福島県東方沖地震の余震</a:t>
            </a:r>
            <a:r>
              <a:rPr kumimoji="1" lang="en-US" altLang="ja-JP" dirty="0"/>
              <a:t>M7.3, M7.4</a:t>
            </a:r>
            <a:endParaRPr kumimoji="1" lang="ja-JP" altLang="en-US" dirty="0"/>
          </a:p>
        </p:txBody>
      </p:sp>
      <p:sp>
        <p:nvSpPr>
          <p:cNvPr id="41" name="正方形/長方形 40">
            <a:extLst>
              <a:ext uri="{FF2B5EF4-FFF2-40B4-BE49-F238E27FC236}">
                <a16:creationId xmlns:a16="http://schemas.microsoft.com/office/drawing/2014/main" id="{4E28FE3D-B02A-49CF-9491-2403224B8C63}"/>
              </a:ext>
            </a:extLst>
          </p:cNvPr>
          <p:cNvSpPr/>
          <p:nvPr/>
        </p:nvSpPr>
        <p:spPr>
          <a:xfrm>
            <a:off x="6604936" y="1270079"/>
            <a:ext cx="2344955" cy="468013"/>
          </a:xfrm>
          <a:prstGeom prst="rect">
            <a:avLst/>
          </a:prstGeom>
        </p:spPr>
        <p:txBody>
          <a:bodyPr wrap="square">
            <a:spAutoFit/>
          </a:bodyPr>
          <a:lstStyle/>
          <a:p>
            <a:pPr>
              <a:lnSpc>
                <a:spcPct val="150000"/>
              </a:lnSpc>
            </a:pPr>
            <a:r>
              <a:rPr kumimoji="1" lang="en-US" altLang="ja-JP" dirty="0"/>
              <a:t>1936</a:t>
            </a:r>
            <a:r>
              <a:rPr kumimoji="1" lang="ja-JP" altLang="en-US" dirty="0"/>
              <a:t>年宮城県沖 </a:t>
            </a:r>
            <a:r>
              <a:rPr kumimoji="1" lang="en-US" altLang="ja-JP" dirty="0"/>
              <a:t>M7.5</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flipV="1">
            <a:off x="5358511" y="1671485"/>
            <a:ext cx="1248029" cy="85143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338917E-50FF-49D5-8952-7AA5FD4024F4}"/>
              </a:ext>
            </a:extLst>
          </p:cNvPr>
          <p:cNvSpPr txBox="1"/>
          <p:nvPr/>
        </p:nvSpPr>
        <p:spPr>
          <a:xfrm>
            <a:off x="213703" y="5421325"/>
            <a:ext cx="4297336" cy="923330"/>
          </a:xfrm>
          <a:prstGeom prst="rect">
            <a:avLst/>
          </a:prstGeom>
          <a:noFill/>
        </p:spPr>
        <p:txBody>
          <a:bodyPr wrap="square" rtlCol="0">
            <a:spAutoFit/>
          </a:bodyPr>
          <a:lstStyle/>
          <a:p>
            <a:r>
              <a:rPr kumimoji="1" lang="ja-JP" altLang="en-US" dirty="0"/>
              <a:t>周辺では</a:t>
            </a:r>
            <a:r>
              <a:rPr kumimoji="1" lang="en-US" altLang="ja-JP" dirty="0"/>
              <a:t>M7.3-7.5</a:t>
            </a:r>
            <a:r>
              <a:rPr kumimoji="1" lang="ja-JP" altLang="en-US" dirty="0"/>
              <a:t>の地震が知られているが、今回の地震はこれらと発生するメカニズムが異なると考えられている。</a:t>
            </a:r>
          </a:p>
        </p:txBody>
      </p:sp>
    </p:spTree>
    <p:extLst>
      <p:ext uri="{BB962C8B-B14F-4D97-AF65-F5344CB8AC3E}">
        <p14:creationId xmlns:p14="http://schemas.microsoft.com/office/powerpoint/2010/main" val="35881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a:xfrm>
            <a:off x="3720642" y="4507905"/>
            <a:ext cx="8968574" cy="5338584"/>
          </a:xfrm>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3" y="865077"/>
            <a:ext cx="5173024" cy="5967871"/>
          </a:xfrm>
          <a:prstGeom prst="rect">
            <a:avLst/>
          </a:prstGeom>
        </p:spPr>
      </p:pic>
      <p:sp>
        <p:nvSpPr>
          <p:cNvPr id="8" name="正方形/長方形 7">
            <a:extLst>
              <a:ext uri="{FF2B5EF4-FFF2-40B4-BE49-F238E27FC236}">
                <a16:creationId xmlns:a16="http://schemas.microsoft.com/office/drawing/2014/main" id="{D5504C11-5CAF-4D09-85F5-2884C5CE46FA}"/>
              </a:ext>
            </a:extLst>
          </p:cNvPr>
          <p:cNvSpPr/>
          <p:nvPr/>
        </p:nvSpPr>
        <p:spPr>
          <a:xfrm>
            <a:off x="6073140" y="53627"/>
            <a:ext cx="2860611" cy="1569660"/>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2</a:t>
            </a:r>
            <a:r>
              <a:rPr lang="ja-JP" altLang="en-US" sz="1600" dirty="0">
                <a:latin typeface="ＭＳＰゴシック"/>
              </a:rPr>
              <a:t>月</a:t>
            </a:r>
            <a:r>
              <a:rPr lang="en-US" altLang="ja-JP" sz="1600" dirty="0">
                <a:latin typeface="ＭＳＰゴシック"/>
              </a:rPr>
              <a:t>13</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分頃の福島県沖の地震について－「平成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89</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a:t>
            </a:r>
            <a:endParaRPr lang="ja-JP" altLang="en-US" sz="1600" dirty="0"/>
          </a:p>
        </p:txBody>
      </p:sp>
      <p:pic>
        <p:nvPicPr>
          <p:cNvPr id="6" name="図 5">
            <a:extLst>
              <a:ext uri="{FF2B5EF4-FFF2-40B4-BE49-F238E27FC236}">
                <a16:creationId xmlns:a16="http://schemas.microsoft.com/office/drawing/2014/main" id="{3442D0F5-F7A0-4092-BD2F-3EDD26BE17FA}"/>
              </a:ext>
            </a:extLst>
          </p:cNvPr>
          <p:cNvPicPr>
            <a:picLocks noChangeAspect="1"/>
          </p:cNvPicPr>
          <p:nvPr/>
        </p:nvPicPr>
        <p:blipFill>
          <a:blip r:embed="rId3"/>
          <a:stretch>
            <a:fillRect/>
          </a:stretch>
        </p:blipFill>
        <p:spPr>
          <a:xfrm>
            <a:off x="5635245" y="1734897"/>
            <a:ext cx="3386835" cy="3523571"/>
          </a:xfrm>
          <a:prstGeom prst="rect">
            <a:avLst/>
          </a:prstGeom>
        </p:spPr>
      </p:pic>
      <p:sp>
        <p:nvSpPr>
          <p:cNvPr id="9" name="矢印: 下 8">
            <a:extLst>
              <a:ext uri="{FF2B5EF4-FFF2-40B4-BE49-F238E27FC236}">
                <a16:creationId xmlns:a16="http://schemas.microsoft.com/office/drawing/2014/main" id="{39DEEA3B-03CF-468C-BF94-88172ED581DE}"/>
              </a:ext>
            </a:extLst>
          </p:cNvPr>
          <p:cNvSpPr/>
          <p:nvPr/>
        </p:nvSpPr>
        <p:spPr>
          <a:xfrm rot="3174801" flipH="1" flipV="1">
            <a:off x="5273316" y="4326504"/>
            <a:ext cx="376014"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9986D52-ACAF-482C-B277-B0319B4A7703}"/>
              </a:ext>
            </a:extLst>
          </p:cNvPr>
          <p:cNvSpPr txBox="1"/>
          <p:nvPr/>
        </p:nvSpPr>
        <p:spPr>
          <a:xfrm>
            <a:off x="4715826" y="4996838"/>
            <a:ext cx="1446849" cy="1477328"/>
          </a:xfrm>
          <a:prstGeom prst="rect">
            <a:avLst/>
          </a:prstGeom>
          <a:noFill/>
        </p:spPr>
        <p:txBody>
          <a:bodyPr wrap="square" rtlCol="0">
            <a:spAutoFit/>
          </a:bodyPr>
          <a:lstStyle/>
          <a:p>
            <a:r>
              <a:rPr kumimoji="1" lang="ja-JP" altLang="en-US" dirty="0"/>
              <a:t>沈み込んだ海洋プレートの中で発生している地震</a:t>
            </a:r>
          </a:p>
        </p:txBody>
      </p:sp>
      <p:sp>
        <p:nvSpPr>
          <p:cNvPr id="3" name="テキスト ボックス 2">
            <a:extLst>
              <a:ext uri="{FF2B5EF4-FFF2-40B4-BE49-F238E27FC236}">
                <a16:creationId xmlns:a16="http://schemas.microsoft.com/office/drawing/2014/main" id="{CA4429AA-F0DC-4877-A042-C3F421BFE830}"/>
              </a:ext>
            </a:extLst>
          </p:cNvPr>
          <p:cNvSpPr txBox="1"/>
          <p:nvPr/>
        </p:nvSpPr>
        <p:spPr>
          <a:xfrm>
            <a:off x="135500" y="4988969"/>
            <a:ext cx="2096559" cy="923330"/>
          </a:xfrm>
          <a:prstGeom prst="rect">
            <a:avLst/>
          </a:prstGeom>
          <a:solidFill>
            <a:schemeClr val="bg1"/>
          </a:solidFill>
        </p:spPr>
        <p:txBody>
          <a:bodyPr wrap="square" rtlCol="0">
            <a:spAutoFit/>
          </a:bodyPr>
          <a:lstStyle/>
          <a:p>
            <a:r>
              <a:rPr kumimoji="1" lang="en-US" altLang="ja-JP" dirty="0"/>
              <a:t>2016</a:t>
            </a:r>
            <a:r>
              <a:rPr kumimoji="1" lang="ja-JP" altLang="en-US" dirty="0"/>
              <a:t>年の地震は陸側のプレートの内部で発生した地震</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7292" y="827294"/>
            <a:ext cx="7239896" cy="4180871"/>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729315" y="1145764"/>
            <a:ext cx="689812" cy="90365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125578" y="1143130"/>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06FACCC8-F735-4767-A608-D0E3F22BF4D7}"/>
              </a:ext>
            </a:extLst>
          </p:cNvPr>
          <p:cNvSpPr/>
          <p:nvPr/>
        </p:nvSpPr>
        <p:spPr>
          <a:xfrm>
            <a:off x="6344218" y="1953414"/>
            <a:ext cx="2838000" cy="1569660"/>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3</a:t>
            </a:r>
            <a:r>
              <a:rPr lang="ja-JP" altLang="en-US" sz="1600" dirty="0">
                <a:latin typeface="ＭＳＰゴシック"/>
              </a:rPr>
              <a:t>年</a:t>
            </a:r>
            <a:r>
              <a:rPr lang="en-US" altLang="ja-JP" sz="1600" dirty="0">
                <a:latin typeface="ＭＳＰゴシック"/>
              </a:rPr>
              <a:t>2</a:t>
            </a:r>
            <a:r>
              <a:rPr lang="ja-JP" altLang="en-US" sz="1600" dirty="0">
                <a:latin typeface="ＭＳＰゴシック"/>
              </a:rPr>
              <a:t>月</a:t>
            </a:r>
            <a:r>
              <a:rPr lang="en-US" altLang="ja-JP" sz="1600" dirty="0">
                <a:latin typeface="ＭＳＰゴシック"/>
              </a:rPr>
              <a:t>13</a:t>
            </a:r>
            <a:r>
              <a:rPr lang="ja-JP" altLang="en-US" sz="1600" dirty="0">
                <a:latin typeface="ＭＳＰゴシック"/>
              </a:rPr>
              <a:t>日</a:t>
            </a:r>
            <a:r>
              <a:rPr lang="en-US" altLang="ja-JP" sz="1600" dirty="0">
                <a:latin typeface="ＭＳＰゴシック"/>
              </a:rPr>
              <a:t>23</a:t>
            </a:r>
            <a:r>
              <a:rPr lang="ja-JP" altLang="en-US" sz="1600" dirty="0">
                <a:latin typeface="ＭＳＰゴシック"/>
              </a:rPr>
              <a:t>時</a:t>
            </a:r>
            <a:r>
              <a:rPr lang="en-US" altLang="ja-JP" sz="1600" dirty="0">
                <a:latin typeface="ＭＳＰゴシック"/>
              </a:rPr>
              <a:t>08</a:t>
            </a:r>
            <a:r>
              <a:rPr lang="ja-JP" altLang="en-US" sz="1600" dirty="0">
                <a:latin typeface="ＭＳＰゴシック"/>
              </a:rPr>
              <a:t>分頃の福島県沖の地震について－「平成</a:t>
            </a:r>
            <a:r>
              <a:rPr lang="en-US" altLang="ja-JP" sz="1600" dirty="0">
                <a:latin typeface="ＭＳＰゴシック"/>
              </a:rPr>
              <a:t>23</a:t>
            </a:r>
            <a:r>
              <a:rPr lang="ja-JP" altLang="en-US" sz="1600" dirty="0">
                <a:latin typeface="ＭＳＰゴシック"/>
              </a:rPr>
              <a:t>年（</a:t>
            </a:r>
            <a:r>
              <a:rPr lang="en-US" altLang="ja-JP" sz="1600" dirty="0">
                <a:latin typeface="ＭＳＰゴシック"/>
              </a:rPr>
              <a:t>2011</a:t>
            </a:r>
            <a:r>
              <a:rPr lang="ja-JP" altLang="en-US" sz="1600" dirty="0">
                <a:latin typeface="ＭＳＰゴシック"/>
              </a:rPr>
              <a:t>年）東北地方太平洋沖地震」について（第</a:t>
            </a:r>
            <a:r>
              <a:rPr lang="en-US" altLang="ja-JP" sz="1600" dirty="0">
                <a:latin typeface="ＭＳＰゴシック"/>
              </a:rPr>
              <a:t>89</a:t>
            </a:r>
            <a:r>
              <a:rPr lang="ja-JP" altLang="en-US" sz="1600" dirty="0">
                <a:latin typeface="ＭＳＰゴシック"/>
              </a:rPr>
              <a:t>報）－」（気象庁</a:t>
            </a:r>
            <a:r>
              <a:rPr lang="en-US" altLang="ja-JP" sz="1600" dirty="0">
                <a:latin typeface="ＭＳＰゴシック"/>
              </a:rPr>
              <a:t>, 2021</a:t>
            </a:r>
            <a:r>
              <a:rPr lang="ja-JP" altLang="en-US" sz="1600" dirty="0">
                <a:latin typeface="ＭＳＰゴシック"/>
              </a:rPr>
              <a:t>）に加筆</a:t>
            </a:r>
            <a:endParaRPr lang="ja-JP" altLang="en-US" sz="1600" dirty="0"/>
          </a:p>
        </p:txBody>
      </p:sp>
      <p:sp>
        <p:nvSpPr>
          <p:cNvPr id="15" name="楕円 14">
            <a:extLst>
              <a:ext uri="{FF2B5EF4-FFF2-40B4-BE49-F238E27FC236}">
                <a16:creationId xmlns:a16="http://schemas.microsoft.com/office/drawing/2014/main" id="{1B56261E-070B-4562-BB9F-69642DAEB5E3}"/>
              </a:ext>
            </a:extLst>
          </p:cNvPr>
          <p:cNvSpPr/>
          <p:nvPr/>
        </p:nvSpPr>
        <p:spPr>
          <a:xfrm rot="21230409">
            <a:off x="3103327" y="2551727"/>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150162C1-271D-4DCE-A512-6943A92CFDA1}"/>
              </a:ext>
            </a:extLst>
          </p:cNvPr>
          <p:cNvGrpSpPr/>
          <p:nvPr/>
        </p:nvGrpSpPr>
        <p:grpSpPr>
          <a:xfrm>
            <a:off x="2370689" y="2264012"/>
            <a:ext cx="4213414" cy="2037458"/>
            <a:chOff x="2370689" y="2264012"/>
            <a:chExt cx="4213414" cy="2037458"/>
          </a:xfrm>
        </p:grpSpPr>
        <p:sp>
          <p:nvSpPr>
            <p:cNvPr id="21" name="矢印: 下 20">
              <a:extLst>
                <a:ext uri="{FF2B5EF4-FFF2-40B4-BE49-F238E27FC236}">
                  <a16:creationId xmlns:a16="http://schemas.microsoft.com/office/drawing/2014/main" id="{06BC00A6-F59B-4CA2-A8B0-03FA32BDDA72}"/>
                </a:ext>
              </a:extLst>
            </p:cNvPr>
            <p:cNvSpPr/>
            <p:nvPr/>
          </p:nvSpPr>
          <p:spPr>
            <a:xfrm rot="17630409" flipH="1" flipV="1">
              <a:off x="6108697" y="3826064"/>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7E9C5FE7-8509-4CB7-8183-9905F784625C}"/>
                </a:ext>
              </a:extLst>
            </p:cNvPr>
            <p:cNvSpPr/>
            <p:nvPr/>
          </p:nvSpPr>
          <p:spPr>
            <a:xfrm rot="17630409">
              <a:off x="2576826" y="205787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20E94694-0585-4765-8166-8D8AA2C4C03A}"/>
              </a:ext>
            </a:extLst>
          </p:cNvPr>
          <p:cNvPicPr>
            <a:picLocks noChangeAspect="1"/>
          </p:cNvPicPr>
          <p:nvPr/>
        </p:nvPicPr>
        <p:blipFill>
          <a:blip r:embed="rId3"/>
          <a:stretch>
            <a:fillRect/>
          </a:stretch>
        </p:blipFill>
        <p:spPr>
          <a:xfrm>
            <a:off x="844475" y="5773924"/>
            <a:ext cx="7455049" cy="902204"/>
          </a:xfrm>
          <a:prstGeom prst="rect">
            <a:avLst/>
          </a:prstGeom>
        </p:spPr>
      </p:pic>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608278" y="988338"/>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35°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697090" y="4134670"/>
            <a:ext cx="762495" cy="11840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318712"/>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215001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650010">
            <a:off x="2046941" y="1729430"/>
            <a:ext cx="1998434"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Lst>
            <a:ahLst/>
            <a:cxnLst>
              <a:cxn ang="0">
                <a:pos x="connsiteX0" y="connsiteY0"/>
              </a:cxn>
              <a:cxn ang="0">
                <a:pos x="connsiteX1" y="connsiteY1"/>
              </a:cxn>
              <a:cxn ang="0">
                <a:pos x="connsiteX2" y="connsiteY2"/>
              </a:cxn>
            </a:cxnLst>
            <a:rect l="l" t="t" r="r" b="b"/>
            <a:pathLst>
              <a:path w="1935613" h="3456316">
                <a:moveTo>
                  <a:pt x="0" y="3456316"/>
                </a:moveTo>
                <a:cubicBezTo>
                  <a:pt x="1135636" y="3417437"/>
                  <a:pt x="1544376" y="2535855"/>
                  <a:pt x="1708171" y="2255762"/>
                </a:cubicBezTo>
                <a:cubicBezTo>
                  <a:pt x="1871966" y="1975669"/>
                  <a:pt x="2197789" y="787322"/>
                  <a:pt x="1544387"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720000" flipH="1">
            <a:off x="7003818" y="4965901"/>
            <a:ext cx="585548" cy="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9995303"/>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北北東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5831692" y="4419900"/>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112°</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M7.3</a:t>
            </a:r>
            <a:r>
              <a:rPr kumimoji="1" lang="ja-JP" altLang="en-US" dirty="0"/>
              <a:t>の断層の長さのおおざっぱな目安：</a:t>
            </a:r>
            <a:r>
              <a:rPr kumimoji="1" lang="en-US" altLang="ja-JP" dirty="0"/>
              <a:t>60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http://www.data.jma.go.jp/svd/eew/data/mech/fig/cmt2021021323070000N374200E14148000580071.html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東南東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南南西から見た断面</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520000">
            <a:off x="7240633" y="237127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773205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42°</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123" y="932051"/>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1112462" y="5399052"/>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187°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a:off x="941553" y="1729149"/>
            <a:ext cx="1054162" cy="16123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122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7700000">
            <a:off x="900350" y="2606495"/>
            <a:ext cx="3608041" cy="1520801"/>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 name="connsiteX0" fmla="*/ 78303 w 3310326"/>
              <a:gd name="connsiteY0" fmla="*/ 2160602 h 2160602"/>
              <a:gd name="connsiteX1" fmla="*/ 928514 w 3310326"/>
              <a:gd name="connsiteY1" fmla="*/ 127286 h 2160602"/>
              <a:gd name="connsiteX2" fmla="*/ 3310326 w 3310326"/>
              <a:gd name="connsiteY2" fmla="*/ 870870 h 2160602"/>
              <a:gd name="connsiteX0" fmla="*/ 60818 w 3531550"/>
              <a:gd name="connsiteY0" fmla="*/ 2078427 h 2078427"/>
              <a:gd name="connsiteX1" fmla="*/ 1149738 w 3531550"/>
              <a:gd name="connsiteY1" fmla="*/ 127286 h 2078427"/>
              <a:gd name="connsiteX2" fmla="*/ 3531550 w 3531550"/>
              <a:gd name="connsiteY2" fmla="*/ 870870 h 2078427"/>
              <a:gd name="connsiteX0" fmla="*/ 41990 w 3512722"/>
              <a:gd name="connsiteY0" fmla="*/ 1668008 h 1668008"/>
              <a:gd name="connsiteX1" fmla="*/ 1598415 w 3512722"/>
              <a:gd name="connsiteY1" fmla="*/ 456151 h 1668008"/>
              <a:gd name="connsiteX2" fmla="*/ 3512722 w 3512722"/>
              <a:gd name="connsiteY2" fmla="*/ 460451 h 1668008"/>
              <a:gd name="connsiteX0" fmla="*/ 41990 w 3512722"/>
              <a:gd name="connsiteY0" fmla="*/ 1641830 h 1641830"/>
              <a:gd name="connsiteX1" fmla="*/ 1598415 w 3512722"/>
              <a:gd name="connsiteY1" fmla="*/ 429973 h 1641830"/>
              <a:gd name="connsiteX2" fmla="*/ 3512722 w 3512722"/>
              <a:gd name="connsiteY2" fmla="*/ 434273 h 1641830"/>
              <a:gd name="connsiteX0" fmla="*/ 42688 w 3513420"/>
              <a:gd name="connsiteY0" fmla="*/ 1641830 h 1641830"/>
              <a:gd name="connsiteX1" fmla="*/ 1599113 w 3513420"/>
              <a:gd name="connsiteY1" fmla="*/ 429973 h 1641830"/>
              <a:gd name="connsiteX2" fmla="*/ 3513420 w 3513420"/>
              <a:gd name="connsiteY2" fmla="*/ 434273 h 1641830"/>
              <a:gd name="connsiteX0" fmla="*/ 42688 w 3513420"/>
              <a:gd name="connsiteY0" fmla="*/ 1386054 h 1386054"/>
              <a:gd name="connsiteX1" fmla="*/ 1599113 w 3513420"/>
              <a:gd name="connsiteY1" fmla="*/ 174197 h 1386054"/>
              <a:gd name="connsiteX2" fmla="*/ 3513420 w 3513420"/>
              <a:gd name="connsiteY2" fmla="*/ 178497 h 1386054"/>
              <a:gd name="connsiteX0" fmla="*/ 41257 w 3535879"/>
              <a:gd name="connsiteY0" fmla="*/ 1338420 h 1338420"/>
              <a:gd name="connsiteX1" fmla="*/ 1621572 w 3535879"/>
              <a:gd name="connsiteY1" fmla="*/ 178628 h 1338420"/>
              <a:gd name="connsiteX2" fmla="*/ 3535879 w 3535879"/>
              <a:gd name="connsiteY2" fmla="*/ 182928 h 1338420"/>
              <a:gd name="connsiteX0" fmla="*/ 0 w 3494622"/>
              <a:gd name="connsiteY0" fmla="*/ 1338420 h 1338420"/>
              <a:gd name="connsiteX1" fmla="*/ 1580315 w 3494622"/>
              <a:gd name="connsiteY1" fmla="*/ 178628 h 1338420"/>
              <a:gd name="connsiteX2" fmla="*/ 3494622 w 3494622"/>
              <a:gd name="connsiteY2" fmla="*/ 182928 h 1338420"/>
              <a:gd name="connsiteX0" fmla="*/ 0 w 3494622"/>
              <a:gd name="connsiteY0" fmla="*/ 1489205 h 1489205"/>
              <a:gd name="connsiteX1" fmla="*/ 1479507 w 3494622"/>
              <a:gd name="connsiteY1" fmla="*/ 85327 h 1489205"/>
              <a:gd name="connsiteX2" fmla="*/ 3494622 w 3494622"/>
              <a:gd name="connsiteY2" fmla="*/ 333713 h 1489205"/>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503721 h 1503721"/>
              <a:gd name="connsiteX1" fmla="*/ 1479507 w 3494622"/>
              <a:gd name="connsiteY1" fmla="*/ 99843 h 1503721"/>
              <a:gd name="connsiteX2" fmla="*/ 3494622 w 3494622"/>
              <a:gd name="connsiteY2" fmla="*/ 348229 h 1503721"/>
              <a:gd name="connsiteX0" fmla="*/ 0 w 3494622"/>
              <a:gd name="connsiteY0" fmla="*/ 1492817 h 1492817"/>
              <a:gd name="connsiteX1" fmla="*/ 1479507 w 3494622"/>
              <a:gd name="connsiteY1" fmla="*/ 88939 h 1492817"/>
              <a:gd name="connsiteX2" fmla="*/ 3494622 w 3494622"/>
              <a:gd name="connsiteY2" fmla="*/ 337325 h 1492817"/>
              <a:gd name="connsiteX0" fmla="*/ 0 w 3494622"/>
              <a:gd name="connsiteY0" fmla="*/ 1510574 h 1510574"/>
              <a:gd name="connsiteX1" fmla="*/ 1479507 w 3494622"/>
              <a:gd name="connsiteY1" fmla="*/ 106696 h 1510574"/>
              <a:gd name="connsiteX2" fmla="*/ 3494622 w 3494622"/>
              <a:gd name="connsiteY2" fmla="*/ 355082 h 1510574"/>
            </a:gdLst>
            <a:ahLst/>
            <a:cxnLst>
              <a:cxn ang="0">
                <a:pos x="connsiteX0" y="connsiteY0"/>
              </a:cxn>
              <a:cxn ang="0">
                <a:pos x="connsiteX1" y="connsiteY1"/>
              </a:cxn>
              <a:cxn ang="0">
                <a:pos x="connsiteX2" y="connsiteY2"/>
              </a:cxn>
            </a:cxnLst>
            <a:rect l="l" t="t" r="r" b="b"/>
            <a:pathLst>
              <a:path w="3494622" h="1510574">
                <a:moveTo>
                  <a:pt x="0" y="1510574"/>
                </a:moveTo>
                <a:cubicBezTo>
                  <a:pt x="202256" y="804890"/>
                  <a:pt x="926616" y="274710"/>
                  <a:pt x="1479507" y="106696"/>
                </a:cubicBezTo>
                <a:cubicBezTo>
                  <a:pt x="2032398" y="-61318"/>
                  <a:pt x="3000615" y="-66767"/>
                  <a:pt x="3494622" y="355082"/>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508198" y="1668955"/>
            <a:ext cx="415498" cy="369332"/>
          </a:xfrm>
          <a:prstGeom prst="rect">
            <a:avLst/>
          </a:prstGeom>
          <a:noFill/>
        </p:spPr>
        <p:txBody>
          <a:bodyPr wrap="none" rtlCol="0">
            <a:spAutoFit/>
          </a:bodyPr>
          <a:lstStyle/>
          <a:p>
            <a:r>
              <a:rPr kumimoji="1" lang="ja-JP" altLang="en-US" dirty="0"/>
              <a:t>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415498" cy="369332"/>
          </a:xfrm>
          <a:prstGeom prst="rect">
            <a:avLst/>
          </a:prstGeom>
          <a:noFill/>
        </p:spPr>
        <p:txBody>
          <a:bodyPr wrap="none" rtlCol="0">
            <a:spAutoFit/>
          </a:bodyPr>
          <a:lstStyle/>
          <a:p>
            <a:r>
              <a:rPr kumimoji="1" lang="ja-JP" altLang="en-US" dirty="0"/>
              <a:t>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1800493" cy="369332"/>
          </a:xfrm>
          <a:prstGeom prst="rect">
            <a:avLst/>
          </a:prstGeom>
          <a:noFill/>
        </p:spPr>
        <p:txBody>
          <a:bodyPr wrap="none" rtlCol="0">
            <a:spAutoFit/>
          </a:bodyPr>
          <a:lstStyle/>
          <a:p>
            <a:r>
              <a:rPr kumimoji="1" lang="ja-JP" altLang="en-US" dirty="0"/>
              <a:t>北から見た断面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3060000">
            <a:off x="7099084" y="2305983"/>
            <a:ext cx="856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9147445"/>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11623042"/>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415498" cy="369332"/>
          </a:xfrm>
          <a:prstGeom prst="rect">
            <a:avLst/>
          </a:prstGeom>
        </p:spPr>
        <p:txBody>
          <a:bodyPr wrap="none">
            <a:spAutoFit/>
          </a:bodyPr>
          <a:lstStyle/>
          <a:p>
            <a:r>
              <a:rPr lang="ja-JP" altLang="en-US" dirty="0"/>
              <a:t>北</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762610" y="4073186"/>
            <a:ext cx="415498" cy="369332"/>
          </a:xfrm>
          <a:prstGeom prst="rect">
            <a:avLst/>
          </a:prstGeom>
        </p:spPr>
        <p:txBody>
          <a:bodyPr wrap="none">
            <a:spAutoFit/>
          </a:bodyPr>
          <a:lstStyle/>
          <a:p>
            <a:r>
              <a:rPr lang="ja-JP" altLang="en-US" dirty="0"/>
              <a:t>南</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51°</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514455"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71°</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4260000">
            <a:off x="7082342" y="4891134"/>
            <a:ext cx="706496" cy="3678"/>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M7.3</a:t>
            </a:r>
            <a:r>
              <a:rPr kumimoji="1" lang="ja-JP" altLang="en-US" dirty="0"/>
              <a:t>の断層の長さのおおざっぱな目安：</a:t>
            </a:r>
            <a:r>
              <a:rPr kumimoji="1" lang="en-US" altLang="ja-JP" dirty="0"/>
              <a:t>60 km</a:t>
            </a:r>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http://www.data.jma.go.jp/svd/eew/data/mech/fig/cmt2021021323070000N374200E14148000580071.html</a:t>
            </a:r>
            <a:endParaRPr lang="ja-JP" altLang="en-US" sz="1600" dirty="0"/>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3327</TotalTime>
  <Words>1463</Words>
  <Application>Microsoft Office PowerPoint</Application>
  <PresentationFormat>画面に合わせる (4:3)</PresentationFormat>
  <Paragraphs>140</Paragraphs>
  <Slides>15</Slides>
  <Notes>0</Notes>
  <HiddenSlides>1</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ＭＳＰゴシック</vt:lpstr>
      <vt:lpstr>Arial</vt:lpstr>
      <vt:lpstr>Calibri</vt:lpstr>
      <vt:lpstr>Calibri Light</vt:lpstr>
      <vt:lpstr>Office テーマ</vt:lpstr>
      <vt:lpstr>2021年2月13日福島県沖の地震</vt:lpstr>
      <vt:lpstr>推定震度と人口</vt:lpstr>
      <vt:lpstr>背景：東北地方周辺のプレート境界と地震</vt:lpstr>
      <vt:lpstr>日本周辺のプレートと地震の関係</vt:lpstr>
      <vt:lpstr>背景：過去の被害地震</vt:lpstr>
      <vt:lpstr>背景：過去の地震活動</vt:lpstr>
      <vt:lpstr>発震機構解（震源メカニズム解）</vt:lpstr>
      <vt:lpstr>断層面の候補1</vt:lpstr>
      <vt:lpstr>断層面の候補2</vt:lpstr>
      <vt:lpstr>余震活動</vt:lpstr>
      <vt:lpstr>地震波形</vt:lpstr>
      <vt:lpstr>最大振幅分布図と振幅アニメーション</vt:lpstr>
      <vt:lpstr>2011年東北地方太平洋沖地震の余震</vt:lpstr>
      <vt:lpstr>最近の地震に関するスライド教材</vt:lpstr>
      <vt:lpstr>地震波形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KOBAYASHI Reiji</cp:lastModifiedBy>
  <cp:revision>150</cp:revision>
  <cp:lastPrinted>2019-05-10T07:00:54Z</cp:lastPrinted>
  <dcterms:created xsi:type="dcterms:W3CDTF">2018-09-10T06:42:54Z</dcterms:created>
  <dcterms:modified xsi:type="dcterms:W3CDTF">2021-02-14T05:47:12Z</dcterms:modified>
</cp:coreProperties>
</file>