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89" r:id="rId3"/>
    <p:sldId id="273" r:id="rId4"/>
    <p:sldId id="292" r:id="rId5"/>
    <p:sldId id="304" r:id="rId6"/>
    <p:sldId id="294" r:id="rId7"/>
    <p:sldId id="264" r:id="rId8"/>
    <p:sldId id="283" r:id="rId9"/>
    <p:sldId id="265" r:id="rId10"/>
    <p:sldId id="299" r:id="rId11"/>
    <p:sldId id="308" r:id="rId12"/>
    <p:sldId id="303" r:id="rId13"/>
    <p:sldId id="297" r:id="rId14"/>
    <p:sldId id="307" r:id="rId15"/>
    <p:sldId id="28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34112ac1-4c34-4e4b-972a-35b76f02b083" providerId="ADAL" clId="{DD4AB48B-8900-498D-8A95-217C2241769D}"/>
    <pc:docChg chg="modSld">
      <pc:chgData name="Reiji KOBAYASHI" userId="34112ac1-4c34-4e4b-972a-35b76f02b083" providerId="ADAL" clId="{DD4AB48B-8900-498D-8A95-217C2241769D}" dt="2023-05-09T09:38:02.883" v="3" actId="14100"/>
      <pc:docMkLst>
        <pc:docMk/>
      </pc:docMkLst>
      <pc:sldChg chg="modSp mod">
        <pc:chgData name="Reiji KOBAYASHI" userId="34112ac1-4c34-4e4b-972a-35b76f02b083" providerId="ADAL" clId="{DD4AB48B-8900-498D-8A95-217C2241769D}" dt="2023-05-09T09:38:02.883" v="3" actId="14100"/>
        <pc:sldMkLst>
          <pc:docMk/>
          <pc:sldMk cId="1255591680" sldId="289"/>
        </pc:sldMkLst>
        <pc:spChg chg="mod">
          <ac:chgData name="Reiji KOBAYASHI" userId="34112ac1-4c34-4e4b-972a-35b76f02b083" providerId="ADAL" clId="{DD4AB48B-8900-498D-8A95-217C2241769D}" dt="2023-05-09T09:36:56.622" v="1" actId="20577"/>
          <ac:spMkLst>
            <pc:docMk/>
            <pc:sldMk cId="1255591680" sldId="289"/>
            <ac:spMk id="10" creationId="{58CC2627-E4C3-4F35-93C0-28472298117C}"/>
          </ac:spMkLst>
        </pc:spChg>
        <pc:spChg chg="mod">
          <ac:chgData name="Reiji KOBAYASHI" userId="34112ac1-4c34-4e4b-972a-35b76f02b083" providerId="ADAL" clId="{DD4AB48B-8900-498D-8A95-217C2241769D}" dt="2023-05-09T09:38:02.883" v="3" actId="14100"/>
          <ac:spMkLst>
            <pc:docMk/>
            <pc:sldMk cId="1255591680" sldId="289"/>
            <ac:spMk id="12" creationId="{E31F9B64-70DE-418F-9AA2-0908DE9779C7}"/>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2023/5/9</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2023/5/9</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2023/5/9</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31F6C1E-CDF6-65AF-5A3C-4F6D2AAED3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29152" y="1231327"/>
            <a:ext cx="4459288" cy="4859786"/>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2023</a:t>
            </a:r>
            <a:r>
              <a:rPr kumimoji="1" lang="ja-JP" altLang="en-US" dirty="0"/>
              <a:t>年</a:t>
            </a:r>
            <a:r>
              <a:rPr lang="en-US" altLang="ja-JP" dirty="0"/>
              <a:t>5</a:t>
            </a:r>
            <a:r>
              <a:rPr kumimoji="1" lang="ja-JP" altLang="en-US" dirty="0"/>
              <a:t>月</a:t>
            </a:r>
            <a:r>
              <a:rPr kumimoji="1" lang="en-US" altLang="ja-JP" dirty="0"/>
              <a:t>5</a:t>
            </a:r>
            <a:r>
              <a:rPr kumimoji="1" lang="ja-JP" altLang="en-US" dirty="0"/>
              <a:t>日</a:t>
            </a:r>
            <a:r>
              <a:rPr lang="ja-JP" altLang="en-US" dirty="0"/>
              <a:t>石川県能登地方の地震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2023</a:t>
            </a:r>
            <a:r>
              <a:rPr lang="ja-JP" altLang="en-US" dirty="0"/>
              <a:t>年</a:t>
            </a:r>
            <a:r>
              <a:rPr lang="en-US" altLang="ja-JP" dirty="0"/>
              <a:t>5</a:t>
            </a:r>
            <a:r>
              <a:rPr lang="ja-JP" altLang="en-US" dirty="0"/>
              <a:t>月</a:t>
            </a:r>
            <a:r>
              <a:rPr lang="en-US" altLang="ja-JP" dirty="0"/>
              <a:t>5</a:t>
            </a:r>
            <a:r>
              <a:rPr lang="ja-JP" altLang="en-US" dirty="0"/>
              <a:t>日</a:t>
            </a:r>
            <a:r>
              <a:rPr lang="en-US" altLang="ja-JP" dirty="0"/>
              <a:t>14</a:t>
            </a:r>
            <a:r>
              <a:rPr lang="ja-JP" altLang="en-US" dirty="0"/>
              <a:t>時</a:t>
            </a:r>
            <a:r>
              <a:rPr lang="en-US" altLang="ja-JP" dirty="0"/>
              <a:t>42</a:t>
            </a:r>
            <a:r>
              <a:rPr lang="ja-JP" altLang="en-US" dirty="0"/>
              <a:t>分</a:t>
            </a:r>
          </a:p>
          <a:p>
            <a:r>
              <a:rPr lang="ja-JP" altLang="en-US" dirty="0"/>
              <a:t>マグニチュード：</a:t>
            </a:r>
            <a:r>
              <a:rPr lang="en-US" altLang="ja-JP" dirty="0"/>
              <a:t>6.5</a:t>
            </a:r>
            <a:r>
              <a:rPr lang="ja-JP" altLang="en-US" dirty="0"/>
              <a:t>（暫定値）</a:t>
            </a:r>
            <a:endParaRPr lang="en-US" altLang="ja-JP" dirty="0"/>
          </a:p>
          <a:p>
            <a:r>
              <a:rPr lang="ja-JP" altLang="en-US" dirty="0"/>
              <a:t>震源の深さ：</a:t>
            </a:r>
            <a:r>
              <a:rPr lang="en-US" altLang="ja-JP" dirty="0"/>
              <a:t>12 km</a:t>
            </a:r>
            <a:r>
              <a:rPr lang="ja-JP" altLang="en-US" dirty="0"/>
              <a:t>（暫定値）</a:t>
            </a:r>
            <a:endParaRPr lang="en-US" altLang="ja-JP" dirty="0"/>
          </a:p>
          <a:p>
            <a:r>
              <a:rPr lang="ja-JP" altLang="en-US" dirty="0"/>
              <a:t>最大震度： </a:t>
            </a:r>
            <a:r>
              <a:rPr lang="en-US" altLang="ja-JP" dirty="0"/>
              <a:t>6</a:t>
            </a:r>
            <a:r>
              <a:rPr lang="ja-JP" altLang="en-US" dirty="0"/>
              <a:t>強（石川県珠洲（すず）市）</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死者</a:t>
            </a:r>
            <a:r>
              <a:rPr lang="en-US" altLang="ja-JP" dirty="0"/>
              <a:t>1</a:t>
            </a:r>
            <a:r>
              <a:rPr lang="ja-JP" altLang="en-US" dirty="0"/>
              <a:t>人</a:t>
            </a:r>
            <a:endParaRPr lang="en-US" altLang="ja-JP" dirty="0"/>
          </a:p>
          <a:p>
            <a:r>
              <a:rPr lang="ja-JP" altLang="en-US" dirty="0"/>
              <a:t>建物、鳥居、灯籠の倒壊、崖崩れなど</a:t>
            </a:r>
            <a:endParaRPr lang="en-US" altLang="ja-JP" dirty="0"/>
          </a:p>
          <a:p>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766887"/>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437200" y="2219109"/>
            <a:ext cx="1723549" cy="1015663"/>
          </a:xfrm>
          <a:prstGeom prst="rect">
            <a:avLst/>
          </a:prstGeom>
        </p:spPr>
        <p:txBody>
          <a:bodyPr wrap="none">
            <a:spAutoFit/>
          </a:bodyPr>
          <a:lstStyle/>
          <a:p>
            <a:r>
              <a:rPr lang="ja-JP" altLang="en-US" sz="2000" dirty="0"/>
              <a:t>震央</a:t>
            </a:r>
            <a:endParaRPr lang="en-US" altLang="ja-JP" sz="2000" dirty="0"/>
          </a:p>
          <a:p>
            <a:r>
              <a:rPr lang="ja-JP" altLang="en-US" sz="2000" dirty="0"/>
              <a:t>（青：更新前</a:t>
            </a:r>
            <a:endParaRPr lang="en-US" altLang="ja-JP" sz="2000" dirty="0"/>
          </a:p>
          <a:p>
            <a:r>
              <a:rPr lang="ja-JP" altLang="en-US" sz="2000" dirty="0"/>
              <a:t>赤：更新後）</a:t>
            </a:r>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6966625" y="6091113"/>
            <a:ext cx="1828800" cy="369332"/>
          </a:xfrm>
          <a:prstGeom prst="rect">
            <a:avLst/>
          </a:prstGeom>
          <a:noFill/>
        </p:spPr>
        <p:txBody>
          <a:bodyPr wrap="square">
            <a:spAutoFit/>
          </a:bodyPr>
          <a:lstStyle/>
          <a:p>
            <a:r>
              <a:rPr lang="ja-JP" altLang="en-US" dirty="0"/>
              <a:t>珠洲（すず）市</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7256206" y="3008777"/>
            <a:ext cx="624819" cy="3082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2497231D-03F2-A8EF-D3A2-181C5E0B304D}"/>
              </a:ext>
            </a:extLst>
          </p:cNvPr>
          <p:cNvGrpSpPr/>
          <p:nvPr/>
        </p:nvGrpSpPr>
        <p:grpSpPr>
          <a:xfrm>
            <a:off x="7083874" y="2520463"/>
            <a:ext cx="367523" cy="367523"/>
            <a:chOff x="-755166" y="2560319"/>
            <a:chExt cx="310101" cy="310101"/>
          </a:xfrm>
        </p:grpSpPr>
        <p:cxnSp>
          <p:nvCxnSpPr>
            <p:cNvPr id="11" name="直線コネクタ 10">
              <a:extLst>
                <a:ext uri="{FF2B5EF4-FFF2-40B4-BE49-F238E27FC236}">
                  <a16:creationId xmlns:a16="http://schemas.microsoft.com/office/drawing/2014/main" id="{FE7C02C4-A667-B44A-AFB0-067AEEF2ABD2}"/>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0624EC2-B6B8-0D38-8245-6555F603AF47}"/>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余震活動（同日</a:t>
            </a:r>
            <a:r>
              <a:rPr kumimoji="1" lang="en-US" altLang="ja-JP" dirty="0"/>
              <a:t>15:30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874239"/>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2037" y="1860634"/>
            <a:ext cx="8265598" cy="4275309"/>
          </a:xfrm>
          <a:prstGeom prst="rect">
            <a:avLst/>
          </a:prstGeom>
        </p:spPr>
      </p:pic>
      <p:sp>
        <p:nvSpPr>
          <p:cNvPr id="12" name="テキスト ボックス 11">
            <a:extLst>
              <a:ext uri="{FF2B5EF4-FFF2-40B4-BE49-F238E27FC236}">
                <a16:creationId xmlns:a16="http://schemas.microsoft.com/office/drawing/2014/main" id="{B67158F2-28B2-5893-C9FD-1C8A20EC12A9}"/>
              </a:ext>
            </a:extLst>
          </p:cNvPr>
          <p:cNvSpPr txBox="1"/>
          <p:nvPr/>
        </p:nvSpPr>
        <p:spPr>
          <a:xfrm>
            <a:off x="4338696" y="5739137"/>
            <a:ext cx="4396676" cy="923330"/>
          </a:xfrm>
          <a:prstGeom prst="rect">
            <a:avLst/>
          </a:prstGeom>
          <a:noFill/>
        </p:spPr>
        <p:txBody>
          <a:bodyPr wrap="square">
            <a:spAutoFit/>
          </a:bodyPr>
          <a:lstStyle/>
          <a:p>
            <a:r>
              <a:rPr lang="ja-JP" altLang="en-US" dirty="0"/>
              <a:t>赤色：今回の地震（</a:t>
            </a:r>
            <a:r>
              <a:rPr lang="en-US" altLang="ja-JP" dirty="0"/>
              <a:t>14:42</a:t>
            </a:r>
            <a:r>
              <a:rPr lang="ja-JP" altLang="en-US" dirty="0"/>
              <a:t>発生）</a:t>
            </a:r>
            <a:endParaRPr lang="en-US" altLang="ja-JP" dirty="0"/>
          </a:p>
          <a:p>
            <a:r>
              <a:rPr lang="ja-JP" altLang="en-US" dirty="0"/>
              <a:t>青色：今回の地震より後に発生した地震</a:t>
            </a:r>
            <a:endParaRPr lang="en-US" altLang="ja-JP" dirty="0"/>
          </a:p>
          <a:p>
            <a:r>
              <a:rPr lang="ja-JP" altLang="en-US" dirty="0"/>
              <a:t>灰色：今回の地震より前に発生した地震</a:t>
            </a:r>
          </a:p>
        </p:txBody>
      </p:sp>
      <p:sp>
        <p:nvSpPr>
          <p:cNvPr id="3" name="正方形/長方形 2">
            <a:extLst>
              <a:ext uri="{FF2B5EF4-FFF2-40B4-BE49-F238E27FC236}">
                <a16:creationId xmlns:a16="http://schemas.microsoft.com/office/drawing/2014/main" id="{0F68E957-B10B-3A40-0D8D-884B111E7869}"/>
              </a:ext>
            </a:extLst>
          </p:cNvPr>
          <p:cNvSpPr/>
          <p:nvPr/>
        </p:nvSpPr>
        <p:spPr>
          <a:xfrm>
            <a:off x="4463843" y="1701967"/>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9433" y="2262702"/>
            <a:ext cx="8078716" cy="4581958"/>
          </a:xfrm>
          <a:prstGeom prst="rect">
            <a:avLst/>
          </a:prstGeom>
        </p:spPr>
      </p:pic>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r>
              <a:rPr kumimoji="1" lang="en-US" altLang="ja-JP" dirty="0"/>
              <a:t>21</a:t>
            </a:r>
            <a:r>
              <a:rPr kumimoji="1" lang="ja-JP" altLang="en-US" dirty="0"/>
              <a:t>時</a:t>
            </a:r>
            <a:r>
              <a:rPr kumimoji="1" lang="en-US" altLang="ja-JP" dirty="0"/>
              <a:t>58</a:t>
            </a:r>
            <a:r>
              <a:rPr kumimoji="1" lang="ja-JP" altLang="en-US" dirty="0"/>
              <a:t>分の地震）</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9122269" cy="1263872"/>
          </a:xfrm>
          <a:prstGeom prst="rect">
            <a:avLst/>
          </a:prstGeom>
        </p:spPr>
        <p:txBody>
          <a:bodyPr wrap="square">
            <a:spAutoFit/>
          </a:bodyPr>
          <a:lstStyle/>
          <a:p>
            <a:pPr>
              <a:lnSpc>
                <a:spcPct val="130000"/>
              </a:lnSpc>
            </a:pPr>
            <a:r>
              <a:rPr lang="ja-JP" altLang="en-US" sz="2000" dirty="0"/>
              <a:t>同日</a:t>
            </a:r>
            <a:r>
              <a:rPr lang="en-US" altLang="ja-JP" sz="2000" dirty="0"/>
              <a:t>21</a:t>
            </a:r>
            <a:r>
              <a:rPr lang="ja-JP" altLang="en-US" sz="2000" dirty="0"/>
              <a:t>時</a:t>
            </a:r>
            <a:r>
              <a:rPr lang="en-US" altLang="ja-JP" sz="2000" dirty="0"/>
              <a:t>58</a:t>
            </a:r>
            <a:r>
              <a:rPr lang="ja-JP" altLang="en-US" sz="2000" dirty="0"/>
              <a:t>分に</a:t>
            </a:r>
            <a:r>
              <a:rPr lang="en-US" altLang="ja-JP" sz="2000" dirty="0"/>
              <a:t>M5.9</a:t>
            </a:r>
            <a:r>
              <a:rPr lang="ja-JP" altLang="en-US" sz="2000" dirty="0"/>
              <a:t>、最大震度</a:t>
            </a:r>
            <a:r>
              <a:rPr lang="en-US" altLang="ja-JP" sz="2000" dirty="0"/>
              <a:t>5</a:t>
            </a:r>
            <a:r>
              <a:rPr lang="ja-JP" altLang="en-US" sz="2000" dirty="0"/>
              <a:t>強の地震が発生した。一連の群発地震の</a:t>
            </a:r>
            <a:r>
              <a:rPr lang="en-US" altLang="ja-JP" sz="2000" dirty="0"/>
              <a:t>1</a:t>
            </a:r>
            <a:r>
              <a:rPr lang="ja-JP" altLang="en-US" sz="2000" dirty="0"/>
              <a:t>つとも見ることができるが、時間的、</a:t>
            </a:r>
            <a:r>
              <a:rPr lang="ja-JP" altLang="en-US" sz="2000"/>
              <a:t>空間的に、</a:t>
            </a:r>
            <a:r>
              <a:rPr lang="en-US" altLang="ja-JP" sz="2000"/>
              <a:t>14</a:t>
            </a:r>
            <a:r>
              <a:rPr lang="ja-JP" altLang="en-US" sz="2000" dirty="0"/>
              <a:t>時</a:t>
            </a:r>
            <a:r>
              <a:rPr lang="en-US" altLang="ja-JP" sz="2000" dirty="0"/>
              <a:t>42</a:t>
            </a:r>
            <a:r>
              <a:rPr lang="ja-JP" altLang="en-US" sz="2000" dirty="0"/>
              <a:t>分の地震の余震とみてもおかしくない。</a:t>
            </a:r>
          </a:p>
        </p:txBody>
      </p:sp>
      <p:sp>
        <p:nvSpPr>
          <p:cNvPr id="7" name="正方形/長方形 6">
            <a:extLst>
              <a:ext uri="{FF2B5EF4-FFF2-40B4-BE49-F238E27FC236}">
                <a16:creationId xmlns:a16="http://schemas.microsoft.com/office/drawing/2014/main" id="{8EA452F4-34C8-4E77-B9B9-BAB59946309F}"/>
              </a:ext>
            </a:extLst>
          </p:cNvPr>
          <p:cNvSpPr/>
          <p:nvPr/>
        </p:nvSpPr>
        <p:spPr>
          <a:xfrm>
            <a:off x="4208207" y="2017677"/>
            <a:ext cx="4126148"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21</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224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7" y="949147"/>
            <a:ext cx="8457371" cy="593926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1631373"/>
            <a:ext cx="1123817" cy="427748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30505144206">
            <a:hlinkClick r:id="" action="ppaction://media"/>
            <a:extLst>
              <a:ext uri="{FF2B5EF4-FFF2-40B4-BE49-F238E27FC236}">
                <a16:creationId xmlns:a16="http://schemas.microsoft.com/office/drawing/2014/main" id="{48355AEB-379D-AD06-D014-06BAEAD9D79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6416" y="1639879"/>
            <a:ext cx="3419475" cy="459725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https://www.hinet.bosai.go.jp/AQUA/max_amp.php?y=2023&amp;m=05</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572000" y="5615174"/>
            <a:ext cx="942312" cy="832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4634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kumimoji="1" lang="en-US" altLang="ja-JP" sz="3200" dirty="0"/>
              <a:t>2020</a:t>
            </a:r>
            <a:r>
              <a:rPr kumimoji="1" lang="ja-JP" altLang="en-US" sz="3200" dirty="0"/>
              <a:t>年</a:t>
            </a:r>
            <a:r>
              <a:rPr kumimoji="1" lang="en-US" altLang="ja-JP" sz="3200" dirty="0"/>
              <a:t>12</a:t>
            </a:r>
            <a:r>
              <a:rPr kumimoji="1" lang="ja-JP" altLang="en-US" sz="3200" dirty="0"/>
              <a:t>月からの群発地震</a:t>
            </a:r>
            <a:endParaRPr lang="ja-JP" altLang="en-US" dirty="0"/>
          </a:p>
        </p:txBody>
      </p:sp>
      <p:pic>
        <p:nvPicPr>
          <p:cNvPr id="16" name="図 15">
            <a:extLst>
              <a:ext uri="{FF2B5EF4-FFF2-40B4-BE49-F238E27FC236}">
                <a16:creationId xmlns:a16="http://schemas.microsoft.com/office/drawing/2014/main" id="{94CE48FB-BA3B-1AB1-B3CD-7114209E16CA}"/>
              </a:ext>
            </a:extLst>
          </p:cNvPr>
          <p:cNvPicPr>
            <a:picLocks noChangeAspect="1"/>
          </p:cNvPicPr>
          <p:nvPr/>
        </p:nvPicPr>
        <p:blipFill>
          <a:blip r:embed="rId2"/>
          <a:stretch>
            <a:fillRect/>
          </a:stretch>
        </p:blipFill>
        <p:spPr>
          <a:xfrm>
            <a:off x="125118" y="1442566"/>
            <a:ext cx="8893764" cy="4968066"/>
          </a:xfrm>
          <a:prstGeom prst="rect">
            <a:avLst/>
          </a:prstGeom>
        </p:spPr>
      </p:pic>
      <p:sp>
        <p:nvSpPr>
          <p:cNvPr id="20" name="テキスト ボックス 19">
            <a:extLst>
              <a:ext uri="{FF2B5EF4-FFF2-40B4-BE49-F238E27FC236}">
                <a16:creationId xmlns:a16="http://schemas.microsoft.com/office/drawing/2014/main" id="{6A366E4D-D1CA-570A-9019-07C1662BE093}"/>
              </a:ext>
            </a:extLst>
          </p:cNvPr>
          <p:cNvSpPr txBox="1"/>
          <p:nvPr/>
        </p:nvSpPr>
        <p:spPr>
          <a:xfrm>
            <a:off x="0" y="981771"/>
            <a:ext cx="7698658" cy="369332"/>
          </a:xfrm>
          <a:prstGeom prst="rect">
            <a:avLst/>
          </a:prstGeom>
          <a:noFill/>
        </p:spPr>
        <p:txBody>
          <a:bodyPr wrap="square">
            <a:spAutoFit/>
          </a:bodyPr>
          <a:lstStyle/>
          <a:p>
            <a:r>
              <a:rPr lang="ja-JP" altLang="en-US" dirty="0">
                <a:effectLst/>
                <a:latin typeface="Arial" panose="020B0604020202020204" pitchFamily="34" charset="0"/>
              </a:rPr>
              <a:t>「２０２３年３月の地震活動の評価」（地震調査研究推進本部，</a:t>
            </a:r>
            <a:r>
              <a:rPr lang="en-US" altLang="ja-JP" dirty="0">
                <a:effectLst/>
                <a:latin typeface="Arial" panose="020B0604020202020204" pitchFamily="34" charset="0"/>
              </a:rPr>
              <a:t>2023</a:t>
            </a:r>
            <a:r>
              <a:rPr lang="ja-JP" altLang="en-US" dirty="0">
                <a:effectLst/>
                <a:latin typeface="Arial" panose="020B0604020202020204" pitchFamily="34" charset="0"/>
              </a:rPr>
              <a:t>）</a:t>
            </a:r>
            <a:endParaRPr lang="ja-JP" altLang="en-US" dirty="0"/>
          </a:p>
        </p:txBody>
      </p:sp>
    </p:spTree>
    <p:extLst>
      <p:ext uri="{BB962C8B-B14F-4D97-AF65-F5344CB8AC3E}">
        <p14:creationId xmlns:p14="http://schemas.microsoft.com/office/powerpoint/2010/main" val="174067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444318"/>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20,000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7627347" y="1388647"/>
            <a:ext cx="316756" cy="828756"/>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0234" y="2058029"/>
            <a:ext cx="4640286" cy="2214442"/>
          </a:xfrm>
          <a:prstGeom prst="rect">
            <a:avLst/>
          </a:prstGeom>
        </p:spPr>
      </p:pic>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29" y="1801046"/>
            <a:ext cx="4218775" cy="4979539"/>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4411505" y="4473677"/>
            <a:ext cx="4607774" cy="2130007"/>
          </a:xfrm>
          <a:prstGeom prst="rect">
            <a:avLst/>
          </a:prstGeom>
          <a:noFill/>
        </p:spPr>
        <p:txBody>
          <a:bodyPr wrap="square" rtlCol="0">
            <a:spAutoFit/>
          </a:bodyPr>
          <a:lstStyle/>
          <a:p>
            <a:pPr>
              <a:lnSpc>
                <a:spcPct val="150000"/>
              </a:lnSpc>
            </a:pPr>
            <a:r>
              <a:rPr kumimoji="1" lang="ja-JP" altLang="en-US" dirty="0"/>
              <a:t>推定震度分布（左図）は、震度観測点間の震度を推定した、面的な震度分布である。</a:t>
            </a:r>
            <a:endParaRPr kumimoji="1" lang="en-US" altLang="ja-JP" dirty="0"/>
          </a:p>
          <a:p>
            <a:pPr>
              <a:lnSpc>
                <a:spcPct val="150000"/>
              </a:lnSpc>
            </a:pPr>
            <a:r>
              <a:rPr kumimoji="1" lang="ja-JP" altLang="en-US" dirty="0"/>
              <a:t>面的な震度分布と人口分布を合わせることによって、各震度を経験した人数（上の表）を推定することができる。</a:t>
            </a:r>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背景：東海北陸地方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93353" y="1689215"/>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97244" y="1583699"/>
            <a:ext cx="414310" cy="141091"/>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239599" y="4635500"/>
            <a:ext cx="4884737" cy="1012825"/>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61587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3" idx="1"/>
          </p:cNvCxnSpPr>
          <p:nvPr/>
        </p:nvCxnSpPr>
        <p:spPr>
          <a:xfrm>
            <a:off x="4799385" y="2322990"/>
            <a:ext cx="1808045" cy="61432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174196" y="1265928"/>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(M6.5)</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3CFBE17-CCA4-7F00-CBC2-C549FE6556AC}"/>
              </a:ext>
            </a:extLst>
          </p:cNvPr>
          <p:cNvSpPr/>
          <p:nvPr/>
        </p:nvSpPr>
        <p:spPr>
          <a:xfrm>
            <a:off x="6607430" y="2752651"/>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昨年の地震 </a:t>
            </a:r>
            <a:r>
              <a:rPr kumimoji="1" lang="en-US" altLang="ja-JP" dirty="0">
                <a:solidFill>
                  <a:srgbClr val="C00000"/>
                </a:solidFill>
              </a:rPr>
              <a:t>(M5.4)</a:t>
            </a:r>
            <a:endParaRPr kumimoji="1" lang="ja-JP" altLang="en-US" dirty="0">
              <a:solidFill>
                <a:srgbClr val="C00000"/>
              </a:solidFill>
            </a:endParaRPr>
          </a:p>
        </p:txBody>
      </p:sp>
      <p:grpSp>
        <p:nvGrpSpPr>
          <p:cNvPr id="6" name="グループ化 5">
            <a:extLst>
              <a:ext uri="{FF2B5EF4-FFF2-40B4-BE49-F238E27FC236}">
                <a16:creationId xmlns:a16="http://schemas.microsoft.com/office/drawing/2014/main" id="{2E9E7C2D-7FFF-C695-7346-668583208097}"/>
              </a:ext>
            </a:extLst>
          </p:cNvPr>
          <p:cNvGrpSpPr/>
          <p:nvPr/>
        </p:nvGrpSpPr>
        <p:grpSpPr>
          <a:xfrm>
            <a:off x="4589941" y="2042182"/>
            <a:ext cx="367523" cy="367523"/>
            <a:chOff x="-755166" y="2560319"/>
            <a:chExt cx="310101" cy="310101"/>
          </a:xfrm>
        </p:grpSpPr>
        <p:cxnSp>
          <p:nvCxnSpPr>
            <p:cNvPr id="7" name="直線コネクタ 6">
              <a:extLst>
                <a:ext uri="{FF2B5EF4-FFF2-40B4-BE49-F238E27FC236}">
                  <a16:creationId xmlns:a16="http://schemas.microsoft.com/office/drawing/2014/main" id="{1E924DCE-424D-3964-9B86-98E51D0C8512}"/>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688EBC8-B2D0-42B8-E891-DC84AAF68238}"/>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線矢印コネクタ 9">
            <a:extLst>
              <a:ext uri="{FF2B5EF4-FFF2-40B4-BE49-F238E27FC236}">
                <a16:creationId xmlns:a16="http://schemas.microsoft.com/office/drawing/2014/main" id="{18B93310-538C-A09F-C8BF-C0E7E8C90407}"/>
              </a:ext>
            </a:extLst>
          </p:cNvPr>
          <p:cNvCxnSpPr>
            <a:cxnSpLocks/>
            <a:endCxn id="27" idx="2"/>
          </p:cNvCxnSpPr>
          <p:nvPr/>
        </p:nvCxnSpPr>
        <p:spPr>
          <a:xfrm flipH="1" flipV="1">
            <a:off x="3207006" y="1635260"/>
            <a:ext cx="1561101" cy="57520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B58E4BC-F15F-59FA-8F1C-D1F1DF7DFA19}"/>
              </a:ext>
            </a:extLst>
          </p:cNvPr>
          <p:cNvSpPr txBox="1"/>
          <p:nvPr/>
        </p:nvSpPr>
        <p:spPr>
          <a:xfrm>
            <a:off x="15461" y="3450729"/>
            <a:ext cx="1737139" cy="2308324"/>
          </a:xfrm>
          <a:prstGeom prst="rect">
            <a:avLst/>
          </a:prstGeom>
          <a:noFill/>
        </p:spPr>
        <p:txBody>
          <a:bodyPr wrap="square" rtlCol="0">
            <a:spAutoFit/>
          </a:bodyPr>
          <a:lstStyle/>
          <a:p>
            <a:r>
              <a:rPr kumimoji="1" lang="en-US" altLang="ja-JP" dirty="0"/>
              <a:t>2007</a:t>
            </a:r>
            <a:r>
              <a:rPr kumimoji="1" lang="ja-JP" altLang="en-US" dirty="0"/>
              <a:t>年には</a:t>
            </a:r>
            <a:r>
              <a:rPr kumimoji="1" lang="en-US" altLang="ja-JP" dirty="0"/>
              <a:t>M6.9</a:t>
            </a:r>
            <a:r>
              <a:rPr kumimoji="1" lang="ja-JP" altLang="en-US" dirty="0"/>
              <a:t>、最大震度</a:t>
            </a:r>
            <a:r>
              <a:rPr kumimoji="1" lang="en-US" altLang="ja-JP" dirty="0"/>
              <a:t>6</a:t>
            </a:r>
            <a:r>
              <a:rPr kumimoji="1" lang="ja-JP" altLang="en-US" dirty="0"/>
              <a:t>強の能登半島地震が発生している。</a:t>
            </a:r>
            <a:endParaRPr kumimoji="1" lang="en-US" altLang="ja-JP" dirty="0"/>
          </a:p>
          <a:p>
            <a:r>
              <a:rPr kumimoji="1" lang="ja-JP" altLang="en-US" dirty="0"/>
              <a:t>今回の地震はそこからは離れている。</a:t>
            </a:r>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6" y="1067201"/>
            <a:ext cx="4956089" cy="5566070"/>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14" name="正方形/長方形 13">
            <a:extLst>
              <a:ext uri="{FF2B5EF4-FFF2-40B4-BE49-F238E27FC236}">
                <a16:creationId xmlns:a16="http://schemas.microsoft.com/office/drawing/2014/main" id="{6A4BEF5E-FC7B-2EE5-3418-ADB3B5F87EBA}"/>
              </a:ext>
            </a:extLst>
          </p:cNvPr>
          <p:cNvSpPr/>
          <p:nvPr/>
        </p:nvSpPr>
        <p:spPr>
          <a:xfrm>
            <a:off x="1428389" y="2218326"/>
            <a:ext cx="1019908" cy="5336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7C71CF-66E8-685C-4DC6-93A17D02B78B}"/>
              </a:ext>
            </a:extLst>
          </p:cNvPr>
          <p:cNvSpPr txBox="1"/>
          <p:nvPr/>
        </p:nvSpPr>
        <p:spPr>
          <a:xfrm>
            <a:off x="5026888" y="5104686"/>
            <a:ext cx="3551652" cy="1714508"/>
          </a:xfrm>
          <a:prstGeom prst="rect">
            <a:avLst/>
          </a:prstGeom>
          <a:noFill/>
        </p:spPr>
        <p:txBody>
          <a:bodyPr wrap="square" rtlCol="0">
            <a:spAutoFit/>
          </a:bodyPr>
          <a:lstStyle/>
          <a:p>
            <a:pPr>
              <a:lnSpc>
                <a:spcPct val="150000"/>
              </a:lnSpc>
            </a:pPr>
            <a:r>
              <a:rPr kumimoji="1" lang="ja-JP" altLang="en-US" dirty="0"/>
              <a:t>この付近では</a:t>
            </a:r>
            <a:r>
              <a:rPr kumimoji="1" lang="en-US" altLang="ja-JP" dirty="0"/>
              <a:t>2020</a:t>
            </a:r>
            <a:r>
              <a:rPr kumimoji="1" lang="ja-JP" altLang="en-US" dirty="0"/>
              <a:t>年</a:t>
            </a:r>
            <a:r>
              <a:rPr kumimoji="1" lang="en-US" altLang="ja-JP" dirty="0"/>
              <a:t>12</a:t>
            </a:r>
            <a:r>
              <a:rPr kumimoji="1" lang="ja-JP" altLang="en-US" dirty="0"/>
              <a:t>月から地震活動が活発になっている。</a:t>
            </a:r>
            <a:endParaRPr kumimoji="1" lang="en-US" altLang="ja-JP" dirty="0"/>
          </a:p>
          <a:p>
            <a:pPr>
              <a:lnSpc>
                <a:spcPct val="150000"/>
              </a:lnSpc>
            </a:pPr>
            <a:r>
              <a:rPr kumimoji="1" lang="en-US" altLang="ja-JP" dirty="0"/>
              <a:t>2022</a:t>
            </a:r>
            <a:r>
              <a:rPr kumimoji="1" lang="ja-JP" altLang="en-US" dirty="0"/>
              <a:t>年</a:t>
            </a:r>
            <a:r>
              <a:rPr kumimoji="1" lang="en-US" altLang="ja-JP" dirty="0"/>
              <a:t>6</a:t>
            </a:r>
            <a:r>
              <a:rPr kumimoji="1" lang="ja-JP" altLang="en-US" dirty="0"/>
              <a:t>月</a:t>
            </a:r>
            <a:r>
              <a:rPr kumimoji="1" lang="en-US" altLang="ja-JP" dirty="0"/>
              <a:t>19</a:t>
            </a:r>
            <a:r>
              <a:rPr kumimoji="1" lang="ja-JP" altLang="en-US" dirty="0"/>
              <a:t>日には最大震度</a:t>
            </a:r>
            <a:r>
              <a:rPr kumimoji="1" lang="en-US" altLang="ja-JP" dirty="0"/>
              <a:t>6</a:t>
            </a:r>
            <a:r>
              <a:rPr kumimoji="1" lang="ja-JP" altLang="en-US" dirty="0"/>
              <a:t>弱の地震 </a:t>
            </a:r>
            <a:r>
              <a:rPr kumimoji="1" lang="en-US" altLang="ja-JP" dirty="0"/>
              <a:t>(M5.4) </a:t>
            </a:r>
            <a:r>
              <a:rPr kumimoji="1" lang="ja-JP" altLang="en-US" dirty="0"/>
              <a:t>が起こっている。</a:t>
            </a:r>
            <a:endParaRPr kumimoji="1" lang="en-US" altLang="ja-JP" dirty="0"/>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59" y="753587"/>
            <a:ext cx="4580100" cy="369332"/>
          </a:xfrm>
          <a:prstGeom prst="rect">
            <a:avLst/>
          </a:prstGeom>
          <a:noFill/>
        </p:spPr>
        <p:txBody>
          <a:bodyPr wrap="none" rtlCol="0">
            <a:spAutoFit/>
          </a:bodyPr>
          <a:lstStyle/>
          <a:p>
            <a:r>
              <a:rPr kumimoji="1" lang="ja-JP" altLang="en-US" dirty="0"/>
              <a:t>比較的最近（</a:t>
            </a:r>
            <a:r>
              <a:rPr kumimoji="1" lang="en-US" altLang="ja-JP" dirty="0"/>
              <a:t>1997</a:t>
            </a:r>
            <a:r>
              <a:rPr kumimoji="1" lang="ja-JP" altLang="en-US" dirty="0"/>
              <a:t>年</a:t>
            </a:r>
            <a:r>
              <a:rPr kumimoji="1" lang="en-US" altLang="ja-JP" dirty="0"/>
              <a:t>10</a:t>
            </a:r>
            <a:r>
              <a:rPr kumimoji="1" lang="ja-JP" altLang="en-US" dirty="0"/>
              <a:t>月以降）の震央分布</a:t>
            </a:r>
          </a:p>
        </p:txBody>
      </p:sp>
      <p:pic>
        <p:nvPicPr>
          <p:cNvPr id="11" name="図 10">
            <a:extLst>
              <a:ext uri="{FF2B5EF4-FFF2-40B4-BE49-F238E27FC236}">
                <a16:creationId xmlns:a16="http://schemas.microsoft.com/office/drawing/2014/main" id="{BC238F25-420E-D4FC-0681-FF05395D821D}"/>
              </a:ext>
            </a:extLst>
          </p:cNvPr>
          <p:cNvPicPr>
            <a:picLocks noChangeAspect="1"/>
          </p:cNvPicPr>
          <p:nvPr/>
        </p:nvPicPr>
        <p:blipFill>
          <a:blip r:embed="rId3"/>
          <a:stretch>
            <a:fillRect/>
          </a:stretch>
        </p:blipFill>
        <p:spPr>
          <a:xfrm>
            <a:off x="4883064" y="896060"/>
            <a:ext cx="4060577" cy="4252051"/>
          </a:xfrm>
          <a:prstGeom prst="rect">
            <a:avLst/>
          </a:prstGeom>
        </p:spPr>
      </p:pic>
      <p:sp>
        <p:nvSpPr>
          <p:cNvPr id="13" name="正方形/長方形 12">
            <a:extLst>
              <a:ext uri="{FF2B5EF4-FFF2-40B4-BE49-F238E27FC236}">
                <a16:creationId xmlns:a16="http://schemas.microsoft.com/office/drawing/2014/main" id="{3225B461-33DC-705C-9631-9062B6D2D368}"/>
              </a:ext>
            </a:extLst>
          </p:cNvPr>
          <p:cNvSpPr/>
          <p:nvPr/>
        </p:nvSpPr>
        <p:spPr>
          <a:xfrm>
            <a:off x="4690650" y="117956"/>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9074" y="884346"/>
            <a:ext cx="5641387"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573208" y="1286278"/>
            <a:ext cx="386754" cy="84732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277056" y="1286278"/>
            <a:ext cx="33169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798125" y="2468878"/>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8738969" flipH="1" flipV="1">
            <a:off x="5801980" y="442068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8738969">
            <a:off x="3438574" y="189662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63607"/>
            <a:ext cx="9144000"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89153" y="2549554"/>
            <a:ext cx="2565556" cy="1077218"/>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390444" y="1899293"/>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58°</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676599" y="4502192"/>
            <a:ext cx="1190344" cy="62884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48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2840000">
            <a:off x="1988692" y="1858750"/>
            <a:ext cx="2219917" cy="3507056"/>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Lst>
            <a:ahLst/>
            <a:cxnLst>
              <a:cxn ang="0">
                <a:pos x="connsiteX0" y="connsiteY0"/>
              </a:cxn>
              <a:cxn ang="0">
                <a:pos x="connsiteX1" y="connsiteY1"/>
              </a:cxn>
              <a:cxn ang="0">
                <a:pos x="connsiteX2" y="connsiteY2"/>
              </a:cxn>
            </a:cxnLst>
            <a:rect l="l" t="t" r="r" b="b"/>
            <a:pathLst>
              <a:path w="2150134" h="3483470">
                <a:moveTo>
                  <a:pt x="605747" y="3483470"/>
                </a:moveTo>
                <a:cubicBezTo>
                  <a:pt x="-126081" y="2784741"/>
                  <a:pt x="-68701" y="1910540"/>
                  <a:pt x="128997" y="1329935"/>
                </a:cubicBezTo>
                <a:cubicBezTo>
                  <a:pt x="326695" y="749330"/>
                  <a:pt x="1204274" y="-169760"/>
                  <a:pt x="2150134" y="2715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420000" flipH="1" flipV="1">
            <a:off x="6985145" y="4886801"/>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481330"/>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西南西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東北東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107°</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M6.5</a:t>
            </a:r>
            <a:r>
              <a:rPr kumimoji="1" lang="ja-JP" altLang="en-US" dirty="0"/>
              <a:t>の断層の長さのおおざっぱな目安：</a:t>
            </a:r>
            <a:r>
              <a:rPr kumimoji="1" lang="en-US" altLang="ja-JP" dirty="0"/>
              <a:t>25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https://www.data.jma.go.jp/svd/eew/data/mech/fig/cmt2023050514420000N373000E13718000125363.html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南南東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北北西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t>西南西から見た深さ断面図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1860000">
            <a:off x="7183505" y="2258613"/>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26034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713869" y="2025645"/>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32°</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342995" cy="12634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02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646331" cy="369332"/>
          </a:xfrm>
          <a:prstGeom prst="rect">
            <a:avLst/>
          </a:prstGeom>
          <a:noFill/>
        </p:spPr>
        <p:txBody>
          <a:bodyPr wrap="none" rtlCol="0">
            <a:spAutoFit/>
          </a:bodyPr>
          <a:lstStyle/>
          <a:p>
            <a:r>
              <a:rPr kumimoji="1" lang="ja-JP" altLang="en-US" dirty="0"/>
              <a:t>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東南</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014215" y="1271637"/>
            <a:ext cx="2723823" cy="369332"/>
          </a:xfrm>
          <a:prstGeom prst="rect">
            <a:avLst/>
          </a:prstGeom>
          <a:noFill/>
        </p:spPr>
        <p:txBody>
          <a:bodyPr wrap="none" rtlCol="0">
            <a:spAutoFit/>
          </a:bodyPr>
          <a:lstStyle/>
          <a:p>
            <a:r>
              <a:rPr kumimoji="1" lang="ja-JP" altLang="en-US" dirty="0"/>
              <a:t>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60°</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79°</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https://www.data.jma.go.jp/svd/eew/data/mech/fig/cmt2023050514420000N373000E13718000125363.html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715716">
            <a:off x="1896767" y="1699209"/>
            <a:ext cx="1754259"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Lst>
            <a:ahLst/>
            <a:cxnLst>
              <a:cxn ang="0">
                <a:pos x="connsiteX0" y="connsiteY0"/>
              </a:cxn>
              <a:cxn ang="0">
                <a:pos x="connsiteX1" y="connsiteY1"/>
              </a:cxn>
              <a:cxn ang="0">
                <a:pos x="connsiteX2" y="connsiteY2"/>
              </a:cxn>
            </a:cxnLst>
            <a:rect l="l" t="t" r="r" b="b"/>
            <a:pathLst>
              <a:path w="1699115" h="3481482">
                <a:moveTo>
                  <a:pt x="130711" y="3481482"/>
                </a:moveTo>
                <a:cubicBezTo>
                  <a:pt x="-165246" y="2556499"/>
                  <a:pt x="108312" y="1766955"/>
                  <a:pt x="293905" y="1394985"/>
                </a:cubicBezTo>
                <a:cubicBezTo>
                  <a:pt x="479498" y="1023015"/>
                  <a:pt x="893906" y="340238"/>
                  <a:pt x="1699115"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3600000">
            <a:off x="6996697" y="243558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976242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740000" flipH="1" flipV="1">
            <a:off x="7109273" y="4896633"/>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133708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M6.5</a:t>
            </a:r>
            <a:r>
              <a:rPr kumimoji="1" lang="ja-JP" altLang="en-US" dirty="0"/>
              <a:t>の断層の長さのおおざっぱな目安：</a:t>
            </a:r>
            <a:r>
              <a:rPr kumimoji="1" lang="en-US" altLang="ja-JP" dirty="0"/>
              <a:t>25 km</a:t>
            </a:r>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5224</TotalTime>
  <Words>1373</Words>
  <Application>Microsoft Office PowerPoint</Application>
  <PresentationFormat>画面に合わせる (4:3)</PresentationFormat>
  <Paragraphs>111</Paragraphs>
  <Slides>15</Slides>
  <Notes>1</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2023年5月5日石川県能登地方の地震</vt:lpstr>
      <vt:lpstr>推定震度と人口</vt:lpstr>
      <vt:lpstr>背景：東海北陸地方周辺のプレート境界と地震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余震活動（同日15:30まで）</vt:lpstr>
      <vt:lpstr>余震活動（21時58分の地震）</vt:lpstr>
      <vt:lpstr>地震波形</vt:lpstr>
      <vt:lpstr>最大振幅分布図と振幅アニメーション</vt:lpstr>
      <vt:lpstr>2020年12月からの群発地震</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2023-05-09T09:38:04Z</dcterms:modified>
</cp:coreProperties>
</file>